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89" r:id="rId7"/>
    <p:sldId id="291" r:id="rId8"/>
    <p:sldId id="293" r:id="rId9"/>
    <p:sldId id="294" r:id="rId10"/>
    <p:sldId id="295" r:id="rId11"/>
    <p:sldId id="301" r:id="rId12"/>
    <p:sldId id="302" r:id="rId13"/>
    <p:sldId id="303" r:id="rId14"/>
    <p:sldId id="319" r:id="rId15"/>
    <p:sldId id="32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343"/>
    <a:srgbClr val="D7C7B7"/>
    <a:srgbClr val="E3F5ED"/>
    <a:srgbClr val="B1F951"/>
    <a:srgbClr val="E4FDC3"/>
    <a:srgbClr val="3A7682"/>
    <a:srgbClr val="E6DEF6"/>
    <a:srgbClr val="CDBDED"/>
    <a:srgbClr val="65ADBB"/>
    <a:srgbClr val="489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2;&#1077;&#1083;&#1077;&#1075;&#1077;&#1078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2;&#1077;&#1083;&#1077;&#1075;&#1077;&#1078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2;&#1077;&#1083;&#1077;&#1075;&#1077;&#1078;&#107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2;&#1077;&#1083;&#1077;&#1075;&#1077;&#1078;&#107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2;&#1077;&#1083;&#1077;&#1075;&#1077;&#1078;&#1072;%20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52;&#1077;&#1083;&#1077;&#1075;&#1077;&#1078;&#1072;%20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общие!$B$4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4.3557339240176393E-2"/>
                  <c:y val="-2.8224652678425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77866962008819E-2"/>
                  <c:y val="-3.0576707068293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77866962008819E-2"/>
                  <c:y val="-9.4082175594750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общие!$C$4:$E$4</c:f>
              <c:numCache>
                <c:formatCode>#\ ##0.0</c:formatCode>
                <c:ptCount val="3"/>
                <c:pt idx="0">
                  <c:v>21414.12</c:v>
                </c:pt>
                <c:pt idx="1">
                  <c:v>19255.5</c:v>
                </c:pt>
                <c:pt idx="2">
                  <c:v>19096.2</c:v>
                </c:pt>
              </c:numCache>
            </c:numRef>
          </c:val>
        </c:ser>
        <c:ser>
          <c:idx val="1"/>
          <c:order val="1"/>
          <c:tx>
            <c:strRef>
              <c:f>общие!$B$5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5.8634879746391283E-2"/>
                  <c:y val="-2.8224652678425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0206774683239674E-2"/>
                  <c:y val="-2.3520543898687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0530103974077754E-2"/>
                  <c:y val="-2.5872598288556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общие!$C$3:$E$3</c:f>
              <c:strCache>
                <c:ptCount val="3"/>
                <c:pt idx="0">
                  <c:v>Прогноз на 2023 год</c:v>
                </c:pt>
                <c:pt idx="1">
                  <c:v>Прогноз на 2024 год</c:v>
                </c:pt>
                <c:pt idx="2">
                  <c:v>Прогноз на 2025 год</c:v>
                </c:pt>
              </c:strCache>
            </c:strRef>
          </c:cat>
          <c:val>
            <c:numRef>
              <c:f>общие!$C$5:$E$5</c:f>
              <c:numCache>
                <c:formatCode>#\ ##0.0</c:formatCode>
                <c:ptCount val="3"/>
                <c:pt idx="0">
                  <c:v>21414.12</c:v>
                </c:pt>
                <c:pt idx="1">
                  <c:v>19255.5</c:v>
                </c:pt>
                <c:pt idx="2">
                  <c:v>19096.2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50719920"/>
        <c:axId val="-50728624"/>
        <c:axId val="0"/>
      </c:bar3DChart>
      <c:catAx>
        <c:axId val="-5071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0728624"/>
        <c:crosses val="autoZero"/>
        <c:auto val="1"/>
        <c:lblAlgn val="ctr"/>
        <c:lblOffset val="100"/>
        <c:noMultiLvlLbl val="0"/>
      </c:catAx>
      <c:valAx>
        <c:axId val="-50728624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-5071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28575">
      <a:solidFill>
        <a:schemeClr val="bg2">
          <a:lumMod val="90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-1.8670935989352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2.1338212559260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284071548287847E-3"/>
                  <c:y val="-2.1338212559260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284071548288351E-3"/>
                  <c:y val="-2.1338212559260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7284071548288351E-3"/>
                  <c:y val="-1.86709359893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1852214644864054E-3"/>
                  <c:y val="-1.8670935989352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доходов бюджета '!$B$7:$G$7</c:f>
              <c:strCache>
                <c:ptCount val="6"/>
                <c:pt idx="0">
                  <c:v>отчет 2020</c:v>
                </c:pt>
                <c:pt idx="1">
                  <c:v>отчет 2021</c:v>
                </c:pt>
                <c:pt idx="2">
                  <c:v>оценка 2022</c:v>
                </c:pt>
                <c:pt idx="3">
                  <c:v>прогноз 2023</c:v>
                </c:pt>
                <c:pt idx="4">
                  <c:v>прогноз 2024</c:v>
                </c:pt>
                <c:pt idx="5">
                  <c:v>прогноз 2025</c:v>
                </c:pt>
              </c:strCache>
            </c:strRef>
          </c:cat>
          <c:val>
            <c:numRef>
              <c:f>'Динамика доходов бюджета '!$B$8:$G$8</c:f>
              <c:numCache>
                <c:formatCode>#\ ##0.0</c:formatCode>
                <c:ptCount val="6"/>
                <c:pt idx="0">
                  <c:v>27275.100000000002</c:v>
                </c:pt>
                <c:pt idx="1">
                  <c:v>27446.1</c:v>
                </c:pt>
                <c:pt idx="2">
                  <c:v>14351.399999999998</c:v>
                </c:pt>
                <c:pt idx="3">
                  <c:v>21414.1</c:v>
                </c:pt>
                <c:pt idx="4">
                  <c:v>19255.5</c:v>
                </c:pt>
                <c:pt idx="5">
                  <c:v>19096.199999999997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50728080"/>
        <c:axId val="-50716112"/>
        <c:axId val="0"/>
      </c:bar3DChart>
      <c:catAx>
        <c:axId val="-5072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0716112"/>
        <c:crosses val="autoZero"/>
        <c:auto val="1"/>
        <c:lblAlgn val="ctr"/>
        <c:lblOffset val="100"/>
        <c:noMultiLvlLbl val="0"/>
      </c:catAx>
      <c:valAx>
        <c:axId val="-50716112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-5072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>
      <a:solidFill>
        <a:schemeClr val="bg2">
          <a:lumMod val="90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940436073477224"/>
          <c:y val="3.3144202823405217E-2"/>
          <c:w val="0.4641583491583679"/>
          <c:h val="0.74971857211860382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14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explosion val="8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explosion val="1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explosion val="8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2"/>
              <c:layout>
                <c:manualLayout>
                  <c:x val="-7.7654107679230339E-2"/>
                  <c:y val="-5.34232878348351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504312248774759E-2"/>
                  <c:y val="3.948677796487814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налоговых доходов'!$B$3:$B$7</c:f>
              <c:strCache>
                <c:ptCount val="5"/>
                <c:pt idx="0">
                  <c:v>Налог на доходы физических лиц (НДФЛ)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госпошлина</c:v>
                </c:pt>
              </c:strCache>
            </c:strRef>
          </c:cat>
          <c:val>
            <c:numRef>
              <c:f>'структура налоговых доходов'!$C$3:$C$7</c:f>
              <c:numCache>
                <c:formatCode>#,##0.00</c:formatCode>
                <c:ptCount val="5"/>
                <c:pt idx="0">
                  <c:v>874.2</c:v>
                </c:pt>
                <c:pt idx="1">
                  <c:v>1826.6</c:v>
                </c:pt>
                <c:pt idx="2">
                  <c:v>63.4</c:v>
                </c:pt>
                <c:pt idx="3">
                  <c:v>162.9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9057838893580115"/>
          <c:w val="0.48923254121538756"/>
          <c:h val="0.304776107774213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06286680063016"/>
          <c:y val="5.0189431807300885E-2"/>
          <c:w val="0.46191417500098481"/>
          <c:h val="0.68401666603687816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9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explosion val="5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explosion val="14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6.7646527631023801E-2"/>
                  <c:y val="-2.096645257527837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неналоговых доходов'!$B$4:$B$6</c:f>
              <c:strCache>
                <c:ptCount val="3"/>
                <c:pt idx="0">
                  <c:v>аренда земли</c:v>
                </c:pt>
                <c:pt idx="1">
                  <c:v>аренда имущества</c:v>
                </c:pt>
                <c:pt idx="2">
                  <c:v>прочие поступления от использования имущества, находящегося в собственности</c:v>
                </c:pt>
              </c:strCache>
            </c:strRef>
          </c:cat>
          <c:val>
            <c:numRef>
              <c:f>'структура неналоговых доходов'!$C$4:$C$6</c:f>
              <c:numCache>
                <c:formatCode>#\ ##0.0</c:formatCode>
                <c:ptCount val="3"/>
                <c:pt idx="0">
                  <c:v>15.6</c:v>
                </c:pt>
                <c:pt idx="1">
                  <c:v>638.70000000000005</c:v>
                </c:pt>
                <c:pt idx="2">
                  <c:v>194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765386828882744E-4"/>
          <c:y val="0.7517810478677136"/>
          <c:w val="0.7918254603147391"/>
          <c:h val="0.236570922923798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66231578069845"/>
          <c:y val="8.2074238941328412E-2"/>
          <c:w val="0.58623484498979117"/>
          <c:h val="0.77903734175371253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9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explosion val="12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explosion val="3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explosion val="1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1"/>
              <c:layout>
                <c:manualLayout>
                  <c:x val="-0.11687291072417222"/>
                  <c:y val="7.30872417802929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9685717970617482E-2"/>
                  <c:y val="-9.135905222536626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8124139709953141E-2"/>
                  <c:y val="-8.67910996140979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'струтктура безвозмездных доходо'!$B$5:$B$8</c:f>
              <c:strCache>
                <c:ptCount val="4"/>
                <c:pt idx="0">
                  <c:v>Дотации </c:v>
                </c:pt>
                <c:pt idx="1">
                  <c:v>Субсидии </c:v>
                </c:pt>
                <c:pt idx="2">
                  <c:v>Прочие межбюджетные трансферты</c:v>
                </c:pt>
                <c:pt idx="3">
                  <c:v>Субвенции </c:v>
                </c:pt>
              </c:strCache>
            </c:strRef>
          </c:cat>
          <c:val>
            <c:numRef>
              <c:f>'струтктура безвозмездных доходо'!$C$5:$C$8</c:f>
              <c:numCache>
                <c:formatCode>#\ ##0.0</c:formatCode>
                <c:ptCount val="4"/>
                <c:pt idx="0">
                  <c:v>10889.2</c:v>
                </c:pt>
                <c:pt idx="1">
                  <c:v>3644.2</c:v>
                </c:pt>
                <c:pt idx="2">
                  <c:v>2944.7</c:v>
                </c:pt>
                <c:pt idx="3">
                  <c:v>157.6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4576043159778434E-3"/>
                  <c:y val="-3.3450962125446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660834527822827E-2"/>
                  <c:y val="-3.3450962125446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152086319557137E-3"/>
                  <c:y val="-3.3450962125447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152086319557137E-3"/>
                  <c:y val="-2.5731509327266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8304172639114275E-3"/>
                  <c:y val="-2.5731509327266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576043159778569E-3"/>
                  <c:y val="-2.5731509327266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'Динамика расходов бюджета '!$C$3:$H$3</c:f>
              <c:strCache>
                <c:ptCount val="6"/>
                <c:pt idx="0">
                  <c:v>отчет 2020</c:v>
                </c:pt>
                <c:pt idx="1">
                  <c:v>отчет 2021</c:v>
                </c:pt>
                <c:pt idx="2">
                  <c:v>оценка 2022</c:v>
                </c:pt>
                <c:pt idx="3">
                  <c:v>прогноз 2023</c:v>
                </c:pt>
                <c:pt idx="4">
                  <c:v>прогноз 2024</c:v>
                </c:pt>
                <c:pt idx="5">
                  <c:v>прогноз 2025</c:v>
                </c:pt>
              </c:strCache>
            </c:strRef>
          </c:cat>
          <c:val>
            <c:numRef>
              <c:f>'Динамика расходов бюджета '!$C$4:$H$4</c:f>
              <c:numCache>
                <c:formatCode>#\ ##0.0</c:formatCode>
                <c:ptCount val="6"/>
                <c:pt idx="0">
                  <c:v>26608.400000000001</c:v>
                </c:pt>
                <c:pt idx="1">
                  <c:v>27322.5</c:v>
                </c:pt>
                <c:pt idx="2">
                  <c:v>23246.9</c:v>
                </c:pt>
                <c:pt idx="3">
                  <c:v>21414.1</c:v>
                </c:pt>
                <c:pt idx="4">
                  <c:v>19255.5</c:v>
                </c:pt>
                <c:pt idx="5">
                  <c:v>19096.2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986139904"/>
        <c:axId val="-1986127392"/>
        <c:axId val="0"/>
      </c:bar3DChart>
      <c:catAx>
        <c:axId val="-198613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1986127392"/>
        <c:crosses val="autoZero"/>
        <c:auto val="1"/>
        <c:lblAlgn val="ctr"/>
        <c:lblOffset val="100"/>
        <c:noMultiLvlLbl val="0"/>
      </c:catAx>
      <c:valAx>
        <c:axId val="-1986127392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-198613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28575">
      <a:solidFill>
        <a:schemeClr val="bg2">
          <a:lumMod val="90000"/>
        </a:schemeClr>
      </a:solidFill>
      <a:prstDash val="dash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EF02C-0CA5-4A06-AAD1-5A31AB3ECB76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3EE6D39-1779-400E-B07C-93D7655E43A5}">
      <dgm:prSet phldrT="[Текст]" custT="1"/>
      <dgm:spPr/>
      <dgm:t>
        <a:bodyPr/>
        <a:lstStyle/>
        <a:p>
          <a:r>
            <a:rPr lang="ru-RU" sz="18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r>
            <a:rPr lang="ru-RU" sz="1800" b="0" i="0" u="none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21 414,2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C67AAE-B0E8-4963-A880-1650FD9691FF}" type="par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071FC0-FC4F-4C3F-8BB0-31BD91DEAAC1}" type="sib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4FEB57-EB00-41FE-8B99-895D2B4D5483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287,4</a:t>
          </a:r>
        </a:p>
      </dgm:t>
    </dgm:pt>
    <dgm:pt modelId="{604F524D-38BB-4BB0-8359-716F0E292C93}" type="par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1768C-08C2-4096-B173-0E7593A2CAAB}" type="sib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7B4686-B1EE-4591-A64A-A92E6F057E77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r>
            <a:rPr lang="ru-RU" sz="1400" b="0" i="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3 840,3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C1BD2C-F66B-4DFD-A57F-E95AA02B9021}" type="par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D8125-0C01-4881-A7BD-765F5E88313D}" type="sib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EF0A2F-BBAA-4C9B-92EE-575D8AFF6BFE}">
      <dgm:prSet phldrT="[Текст]" custT="1"/>
      <dgm:spPr/>
      <dgm:t>
        <a:bodyPr/>
        <a:lstStyle/>
        <a:p>
          <a:r>
            <a:rPr lang="ru-RU" sz="1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2 284,4</a:t>
          </a:r>
        </a:p>
      </dgm:t>
    </dgm:pt>
    <dgm:pt modelId="{603E7BD1-2B13-4047-9998-71494CA1E8AE}" type="par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4F3A77-FACB-4ACC-9657-79B80EC3EC6D}" type="sib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13A08C-EFD2-4C82-91E4-7691826A2F7E}">
      <dgm:prSet phldrT="[Текст]" custT="1"/>
      <dgm:spPr/>
      <dgm:t>
        <a:bodyPr/>
        <a:lstStyle/>
        <a:p>
          <a:r>
            <a:rPr lang="ru-RU" sz="1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592,1</a:t>
          </a:r>
        </a:p>
      </dgm:t>
    </dgm:pt>
    <dgm:pt modelId="{0EEEE7DF-DC3B-476B-878E-4F62B913912D}" type="par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981DBE-46F5-4966-BEA5-476E941D00DA}" type="sib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8C95C0-3C20-439C-9955-837A4B66C78D}">
      <dgm:prSet phldrT="[Текст]" custT="1"/>
      <dgm:spPr/>
      <dgm:t>
        <a:bodyPr/>
        <a:lstStyle/>
        <a:p>
          <a:r>
            <a:rPr lang="ru-RU" sz="1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r>
            <a:rPr lang="ru-RU" sz="1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1 005,0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9C7D8D-87DC-4E9A-BEAB-734C69D318DC}" type="par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A7863E-2D13-4F49-B0D1-772BEE2D699F}" type="sib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3F7497-899F-4B69-8E5A-93A5618FDE4C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r>
            <a:rPr lang="ru-RU" sz="1400" b="0" i="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7 120,2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0E81A-BEE4-4F89-9EE4-E34CEA1D41FA}" type="sib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BA717-FC15-4DB4-B696-FBF2DDCDFBBB}" type="par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914EA2-DD8F-4E65-89D6-01E65048C766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154,1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D97B84-93DB-4DA9-9671-3D66EBA43E68}" type="parTrans" cxnId="{D15ACC1A-A185-4BB5-8866-EFDFC03603D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BF7FC9-C45F-4CC9-8110-B14E20549F03}" type="sibTrans" cxnId="{D15ACC1A-A185-4BB5-8866-EFDFC03603D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BFAA3D-79F5-4C5D-AF06-19B4E08E75A1}">
      <dgm:prSet phldrT="[Текст]" custT="1"/>
      <dgm:spPr/>
      <dgm:t>
        <a:bodyPr/>
        <a:lstStyle/>
        <a:p>
          <a:r>
            <a:rPr lang="ru-RU" sz="1400" b="0" i="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</a:t>
          </a:r>
        </a:p>
        <a:p>
          <a:r>
            <a:rPr lang="ru-RU" sz="1400" b="0" i="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6 130,7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932E5-181E-49CC-B946-B9001EC2218F}" type="parTrans" cxnId="{1A5175AF-7B06-4892-9A02-B494A48D8C56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80E951-0FCC-4A3B-8831-36794FA7C18B}" type="sibTrans" cxnId="{1A5175AF-7B06-4892-9A02-B494A48D8C56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8DAD0-58BF-41DD-907A-E25EC73B18F8}" type="pres">
      <dgm:prSet presAssocID="{F36EF02C-0CA5-4A06-AAD1-5A31AB3ECB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1E3A47-8D79-4D3A-B483-81BB86FEDFB9}" type="pres">
      <dgm:prSet presAssocID="{C3EE6D39-1779-400E-B07C-93D7655E43A5}" presName="centerShape" presStyleLbl="node0" presStyleIdx="0" presStyleCnt="1"/>
      <dgm:spPr/>
      <dgm:t>
        <a:bodyPr/>
        <a:lstStyle/>
        <a:p>
          <a:endParaRPr lang="ru-RU"/>
        </a:p>
      </dgm:t>
    </dgm:pt>
    <dgm:pt modelId="{0A444229-C1C6-437F-B233-75EA1B4919C4}" type="pres">
      <dgm:prSet presAssocID="{813BA717-FC15-4DB4-B696-FBF2DDCDFBBB}" presName="parTrans" presStyleLbl="bgSibTrans2D1" presStyleIdx="0" presStyleCnt="8"/>
      <dgm:spPr/>
      <dgm:t>
        <a:bodyPr/>
        <a:lstStyle/>
        <a:p>
          <a:endParaRPr lang="ru-RU"/>
        </a:p>
      </dgm:t>
    </dgm:pt>
    <dgm:pt modelId="{2C3048F1-8887-45E9-8A6B-724E5EDE4B33}" type="pres">
      <dgm:prSet presAssocID="{B83F7497-899F-4B69-8E5A-93A5618FDE4C}" presName="node" presStyleLbl="node1" presStyleIdx="0" presStyleCnt="8" custScaleX="145971" custScaleY="122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1BB28D-67F1-47E4-BDD6-1CF530940FE9}" type="pres">
      <dgm:prSet presAssocID="{BAD97B84-93DB-4DA9-9671-3D66EBA43E68}" presName="parTrans" presStyleLbl="bgSibTrans2D1" presStyleIdx="1" presStyleCnt="8"/>
      <dgm:spPr/>
      <dgm:t>
        <a:bodyPr/>
        <a:lstStyle/>
        <a:p>
          <a:endParaRPr lang="ru-RU"/>
        </a:p>
      </dgm:t>
    </dgm:pt>
    <dgm:pt modelId="{FFDBB2AA-7976-4716-968B-56013B216F72}" type="pres">
      <dgm:prSet presAssocID="{E0914EA2-DD8F-4E65-89D6-01E65048C76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4B9E0-7704-4068-A83E-76D377054FC0}" type="pres">
      <dgm:prSet presAssocID="{604F524D-38BB-4BB0-8359-716F0E292C93}" presName="parTrans" presStyleLbl="bgSibTrans2D1" presStyleIdx="2" presStyleCnt="8"/>
      <dgm:spPr/>
      <dgm:t>
        <a:bodyPr/>
        <a:lstStyle/>
        <a:p>
          <a:endParaRPr lang="ru-RU"/>
        </a:p>
      </dgm:t>
    </dgm:pt>
    <dgm:pt modelId="{1E381CF9-538E-4558-ABAA-257E84DE55B5}" type="pres">
      <dgm:prSet presAssocID="{CF4FEB57-EB00-41FE-8B99-895D2B4D5483}" presName="node" presStyleLbl="node1" presStyleIdx="2" presStyleCnt="8" custScaleX="137071" custScaleY="1182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003C4-FD22-4B5B-B8C4-4C85E26AF0ED}" type="pres">
      <dgm:prSet presAssocID="{77C1BD2C-F66B-4DFD-A57F-E95AA02B9021}" presName="parTrans" presStyleLbl="bgSibTrans2D1" presStyleIdx="3" presStyleCnt="8"/>
      <dgm:spPr/>
      <dgm:t>
        <a:bodyPr/>
        <a:lstStyle/>
        <a:p>
          <a:endParaRPr lang="ru-RU"/>
        </a:p>
      </dgm:t>
    </dgm:pt>
    <dgm:pt modelId="{B3950753-0292-4129-8960-EC3CE27AEB34}" type="pres">
      <dgm:prSet presAssocID="{C57B4686-B1EE-4591-A64A-A92E6F057E77}" presName="node" presStyleLbl="node1" presStyleIdx="3" presStyleCnt="8" custScaleX="111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7F89AB-313F-47DD-B3F1-FB7484E9C86F}" type="pres">
      <dgm:prSet presAssocID="{603E7BD1-2B13-4047-9998-71494CA1E8AE}" presName="parTrans" presStyleLbl="bgSibTrans2D1" presStyleIdx="4" presStyleCnt="8"/>
      <dgm:spPr/>
      <dgm:t>
        <a:bodyPr/>
        <a:lstStyle/>
        <a:p>
          <a:endParaRPr lang="ru-RU"/>
        </a:p>
      </dgm:t>
    </dgm:pt>
    <dgm:pt modelId="{4EFA8D70-FA90-49F5-A59D-80709340E904}" type="pres">
      <dgm:prSet presAssocID="{42EF0A2F-BBAA-4C9B-92EE-575D8AFF6BFE}" presName="node" presStyleLbl="node1" presStyleIdx="4" presStyleCnt="8" custScaleX="114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9CC6F-4682-44DE-A35C-9FAFB0BD8DAF}" type="pres">
      <dgm:prSet presAssocID="{B52932E5-181E-49CC-B946-B9001EC2218F}" presName="parTrans" presStyleLbl="bgSibTrans2D1" presStyleIdx="5" presStyleCnt="8"/>
      <dgm:spPr/>
      <dgm:t>
        <a:bodyPr/>
        <a:lstStyle/>
        <a:p>
          <a:endParaRPr lang="ru-RU"/>
        </a:p>
      </dgm:t>
    </dgm:pt>
    <dgm:pt modelId="{F01EE0EC-E75C-413B-B563-DE0FAD35EA6B}" type="pres">
      <dgm:prSet presAssocID="{67BFAA3D-79F5-4C5D-AF06-19B4E08E75A1}" presName="node" presStyleLbl="node1" presStyleIdx="5" presStyleCnt="8" custScaleX="108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397C5-9043-49C8-A6B0-2A48DC317CA8}" type="pres">
      <dgm:prSet presAssocID="{0EEEE7DF-DC3B-476B-878E-4F62B913912D}" presName="parTrans" presStyleLbl="bgSibTrans2D1" presStyleIdx="6" presStyleCnt="8"/>
      <dgm:spPr/>
      <dgm:t>
        <a:bodyPr/>
        <a:lstStyle/>
        <a:p>
          <a:endParaRPr lang="ru-RU"/>
        </a:p>
      </dgm:t>
    </dgm:pt>
    <dgm:pt modelId="{E39A0ECB-2A42-4D28-8220-993F7082DD09}" type="pres">
      <dgm:prSet presAssocID="{AF13A08C-EFD2-4C82-91E4-7691826A2F7E}" presName="node" presStyleLbl="node1" presStyleIdx="6" presStyleCnt="8" custScaleX="116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8F7D7-788F-43FA-98E1-DCE39C1B3033}" type="pres">
      <dgm:prSet presAssocID="{B19C7D8D-87DC-4E9A-BEAB-734C69D318DC}" presName="parTrans" presStyleLbl="bgSibTrans2D1" presStyleIdx="7" presStyleCnt="8"/>
      <dgm:spPr/>
      <dgm:t>
        <a:bodyPr/>
        <a:lstStyle/>
        <a:p>
          <a:endParaRPr lang="ru-RU"/>
        </a:p>
      </dgm:t>
    </dgm:pt>
    <dgm:pt modelId="{623C3998-4880-4053-B004-60B0D0733D51}" type="pres">
      <dgm:prSet presAssocID="{528C95C0-3C20-439C-9955-837A4B66C78D}" presName="node" presStyleLbl="node1" presStyleIdx="7" presStyleCnt="8" custScaleX="110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DD7E15-96C1-4E28-A82B-6BC9D2AF6279}" type="presOf" srcId="{77C1BD2C-F66B-4DFD-A57F-E95AA02B9021}" destId="{2DE003C4-FD22-4B5B-B8C4-4C85E26AF0ED}" srcOrd="0" destOrd="0" presId="urn:microsoft.com/office/officeart/2005/8/layout/radial4"/>
    <dgm:cxn modelId="{AB962D38-3D34-4438-B1A7-749CAEBB7D1B}" srcId="{C3EE6D39-1779-400E-B07C-93D7655E43A5}" destId="{528C95C0-3C20-439C-9955-837A4B66C78D}" srcOrd="7" destOrd="0" parTransId="{B19C7D8D-87DC-4E9A-BEAB-734C69D318DC}" sibTransId="{42A7863E-2D13-4F49-B0D1-772BEE2D699F}"/>
    <dgm:cxn modelId="{ECF33B16-8005-42E4-9142-95E83E422419}" type="presOf" srcId="{B19C7D8D-87DC-4E9A-BEAB-734C69D318DC}" destId="{A108F7D7-788F-43FA-98E1-DCE39C1B3033}" srcOrd="0" destOrd="0" presId="urn:microsoft.com/office/officeart/2005/8/layout/radial4"/>
    <dgm:cxn modelId="{D062B025-C41B-4946-B0D7-938938EE5B22}" type="presOf" srcId="{E0914EA2-DD8F-4E65-89D6-01E65048C766}" destId="{FFDBB2AA-7976-4716-968B-56013B216F72}" srcOrd="0" destOrd="0" presId="urn:microsoft.com/office/officeart/2005/8/layout/radial4"/>
    <dgm:cxn modelId="{0050CAB0-578C-49D4-AFC1-D4EFE68E72B5}" srcId="{C3EE6D39-1779-400E-B07C-93D7655E43A5}" destId="{CF4FEB57-EB00-41FE-8B99-895D2B4D5483}" srcOrd="2" destOrd="0" parTransId="{604F524D-38BB-4BB0-8359-716F0E292C93}" sibTransId="{E291768C-08C2-4096-B173-0E7593A2CAAB}"/>
    <dgm:cxn modelId="{06218713-841C-4FBC-8D88-E416C68A30D4}" srcId="{C3EE6D39-1779-400E-B07C-93D7655E43A5}" destId="{B83F7497-899F-4B69-8E5A-93A5618FDE4C}" srcOrd="0" destOrd="0" parTransId="{813BA717-FC15-4DB4-B696-FBF2DDCDFBBB}" sibTransId="{6360E81A-BEE4-4F89-9EE4-E34CEA1D41FA}"/>
    <dgm:cxn modelId="{1B88382D-4DCB-4E07-9164-EF7D0D7DEBBF}" type="presOf" srcId="{AF13A08C-EFD2-4C82-91E4-7691826A2F7E}" destId="{E39A0ECB-2A42-4D28-8220-993F7082DD09}" srcOrd="0" destOrd="0" presId="urn:microsoft.com/office/officeart/2005/8/layout/radial4"/>
    <dgm:cxn modelId="{EE01657D-A999-4161-8371-09B67A71DB48}" type="presOf" srcId="{42EF0A2F-BBAA-4C9B-92EE-575D8AFF6BFE}" destId="{4EFA8D70-FA90-49F5-A59D-80709340E904}" srcOrd="0" destOrd="0" presId="urn:microsoft.com/office/officeart/2005/8/layout/radial4"/>
    <dgm:cxn modelId="{B77F6AF0-2F26-4C93-ADDF-AC6370E69E3B}" type="presOf" srcId="{604F524D-38BB-4BB0-8359-716F0E292C93}" destId="{12C4B9E0-7704-4068-A83E-76D377054FC0}" srcOrd="0" destOrd="0" presId="urn:microsoft.com/office/officeart/2005/8/layout/radial4"/>
    <dgm:cxn modelId="{D9B092EB-BC04-4910-8161-2F9598F2E9B7}" srcId="{C3EE6D39-1779-400E-B07C-93D7655E43A5}" destId="{C57B4686-B1EE-4591-A64A-A92E6F057E77}" srcOrd="3" destOrd="0" parTransId="{77C1BD2C-F66B-4DFD-A57F-E95AA02B9021}" sibTransId="{F33D8125-0C01-4881-A7BD-765F5E88313D}"/>
    <dgm:cxn modelId="{D15ACC1A-A185-4BB5-8866-EFDFC03603DE}" srcId="{C3EE6D39-1779-400E-B07C-93D7655E43A5}" destId="{E0914EA2-DD8F-4E65-89D6-01E65048C766}" srcOrd="1" destOrd="0" parTransId="{BAD97B84-93DB-4DA9-9671-3D66EBA43E68}" sibTransId="{B6BF7FC9-C45F-4CC9-8110-B14E20549F03}"/>
    <dgm:cxn modelId="{3C2B60B3-1A9A-4D06-AF94-23D61781A001}" type="presOf" srcId="{603E7BD1-2B13-4047-9998-71494CA1E8AE}" destId="{BC7F89AB-313F-47DD-B3F1-FB7484E9C86F}" srcOrd="0" destOrd="0" presId="urn:microsoft.com/office/officeart/2005/8/layout/radial4"/>
    <dgm:cxn modelId="{C6754AD4-93CB-423A-B562-F623CDDC5D2A}" type="presOf" srcId="{813BA717-FC15-4DB4-B696-FBF2DDCDFBBB}" destId="{0A444229-C1C6-437F-B233-75EA1B4919C4}" srcOrd="0" destOrd="0" presId="urn:microsoft.com/office/officeart/2005/8/layout/radial4"/>
    <dgm:cxn modelId="{D7C2979F-95A0-4E59-B16A-C57376FC7845}" type="presOf" srcId="{528C95C0-3C20-439C-9955-837A4B66C78D}" destId="{623C3998-4880-4053-B004-60B0D0733D51}" srcOrd="0" destOrd="0" presId="urn:microsoft.com/office/officeart/2005/8/layout/radial4"/>
    <dgm:cxn modelId="{FD927277-6828-429D-8320-55C1B25057D7}" srcId="{C3EE6D39-1779-400E-B07C-93D7655E43A5}" destId="{42EF0A2F-BBAA-4C9B-92EE-575D8AFF6BFE}" srcOrd="4" destOrd="0" parTransId="{603E7BD1-2B13-4047-9998-71494CA1E8AE}" sibTransId="{BA4F3A77-FACB-4ACC-9657-79B80EC3EC6D}"/>
    <dgm:cxn modelId="{D9E0622A-6FE0-44B4-897D-5BB767D63277}" srcId="{F36EF02C-0CA5-4A06-AAD1-5A31AB3ECB76}" destId="{C3EE6D39-1779-400E-B07C-93D7655E43A5}" srcOrd="0" destOrd="0" parTransId="{3AC67AAE-B0E8-4963-A880-1650FD9691FF}" sibTransId="{7B071FC0-FC4F-4C3F-8BB0-31BD91DEAAC1}"/>
    <dgm:cxn modelId="{61ECCB29-E69C-4ADB-B974-01B3CD1BDAAE}" type="presOf" srcId="{CF4FEB57-EB00-41FE-8B99-895D2B4D5483}" destId="{1E381CF9-538E-4558-ABAA-257E84DE55B5}" srcOrd="0" destOrd="0" presId="urn:microsoft.com/office/officeart/2005/8/layout/radial4"/>
    <dgm:cxn modelId="{3AA6E269-779B-474B-A899-4CD5A9A4C836}" type="presOf" srcId="{67BFAA3D-79F5-4C5D-AF06-19B4E08E75A1}" destId="{F01EE0EC-E75C-413B-B563-DE0FAD35EA6B}" srcOrd="0" destOrd="0" presId="urn:microsoft.com/office/officeart/2005/8/layout/radial4"/>
    <dgm:cxn modelId="{E0B07A20-2C49-4B59-AD16-C5162C96B817}" type="presOf" srcId="{B83F7497-899F-4B69-8E5A-93A5618FDE4C}" destId="{2C3048F1-8887-45E9-8A6B-724E5EDE4B33}" srcOrd="0" destOrd="0" presId="urn:microsoft.com/office/officeart/2005/8/layout/radial4"/>
    <dgm:cxn modelId="{C19C1B57-922D-43BF-898B-42BB92F73DBA}" type="presOf" srcId="{C3EE6D39-1779-400E-B07C-93D7655E43A5}" destId="{321E3A47-8D79-4D3A-B483-81BB86FEDFB9}" srcOrd="0" destOrd="0" presId="urn:microsoft.com/office/officeart/2005/8/layout/radial4"/>
    <dgm:cxn modelId="{44A20B7F-9A62-4E6E-92B6-B27528752595}" type="presOf" srcId="{C57B4686-B1EE-4591-A64A-A92E6F057E77}" destId="{B3950753-0292-4129-8960-EC3CE27AEB34}" srcOrd="0" destOrd="0" presId="urn:microsoft.com/office/officeart/2005/8/layout/radial4"/>
    <dgm:cxn modelId="{7B295B28-0F0F-4026-94B0-AC499BE2BC36}" type="presOf" srcId="{F36EF02C-0CA5-4A06-AAD1-5A31AB3ECB76}" destId="{CF28DAD0-58BF-41DD-907A-E25EC73B18F8}" srcOrd="0" destOrd="0" presId="urn:microsoft.com/office/officeart/2005/8/layout/radial4"/>
    <dgm:cxn modelId="{1281708A-B0E8-437B-BBC6-AACADF8A9BCF}" type="presOf" srcId="{BAD97B84-93DB-4DA9-9671-3D66EBA43E68}" destId="{151BB28D-67F1-47E4-BDD6-1CF530940FE9}" srcOrd="0" destOrd="0" presId="urn:microsoft.com/office/officeart/2005/8/layout/radial4"/>
    <dgm:cxn modelId="{18D517F1-EE95-493D-B6F5-0B7FA62F75AB}" type="presOf" srcId="{0EEEE7DF-DC3B-476B-878E-4F62B913912D}" destId="{D55397C5-9043-49C8-A6B0-2A48DC317CA8}" srcOrd="0" destOrd="0" presId="urn:microsoft.com/office/officeart/2005/8/layout/radial4"/>
    <dgm:cxn modelId="{CE2F1162-C5AD-41D6-A4FB-8276104773AE}" srcId="{C3EE6D39-1779-400E-B07C-93D7655E43A5}" destId="{AF13A08C-EFD2-4C82-91E4-7691826A2F7E}" srcOrd="6" destOrd="0" parTransId="{0EEEE7DF-DC3B-476B-878E-4F62B913912D}" sibTransId="{27981DBE-46F5-4966-BEA5-476E941D00DA}"/>
    <dgm:cxn modelId="{1A5175AF-7B06-4892-9A02-B494A48D8C56}" srcId="{C3EE6D39-1779-400E-B07C-93D7655E43A5}" destId="{67BFAA3D-79F5-4C5D-AF06-19B4E08E75A1}" srcOrd="5" destOrd="0" parTransId="{B52932E5-181E-49CC-B946-B9001EC2218F}" sibTransId="{8C80E951-0FCC-4A3B-8831-36794FA7C18B}"/>
    <dgm:cxn modelId="{8874E440-90F5-49D0-8F06-3CF06A033773}" type="presOf" srcId="{B52932E5-181E-49CC-B946-B9001EC2218F}" destId="{5B19CC6F-4682-44DE-A35C-9FAFB0BD8DAF}" srcOrd="0" destOrd="0" presId="urn:microsoft.com/office/officeart/2005/8/layout/radial4"/>
    <dgm:cxn modelId="{1813356C-98D8-4FF4-884C-483216D19047}" type="presParOf" srcId="{CF28DAD0-58BF-41DD-907A-E25EC73B18F8}" destId="{321E3A47-8D79-4D3A-B483-81BB86FEDFB9}" srcOrd="0" destOrd="0" presId="urn:microsoft.com/office/officeart/2005/8/layout/radial4"/>
    <dgm:cxn modelId="{74B36CDC-4FC4-4EC6-AB11-CDCA6D704B85}" type="presParOf" srcId="{CF28DAD0-58BF-41DD-907A-E25EC73B18F8}" destId="{0A444229-C1C6-437F-B233-75EA1B4919C4}" srcOrd="1" destOrd="0" presId="urn:microsoft.com/office/officeart/2005/8/layout/radial4"/>
    <dgm:cxn modelId="{96B8FE06-C11A-4D91-A694-7DC0E4FB872C}" type="presParOf" srcId="{CF28DAD0-58BF-41DD-907A-E25EC73B18F8}" destId="{2C3048F1-8887-45E9-8A6B-724E5EDE4B33}" srcOrd="2" destOrd="0" presId="urn:microsoft.com/office/officeart/2005/8/layout/radial4"/>
    <dgm:cxn modelId="{D8B09C2B-D232-4E6A-B90C-D6C4E4C6D85F}" type="presParOf" srcId="{CF28DAD0-58BF-41DD-907A-E25EC73B18F8}" destId="{151BB28D-67F1-47E4-BDD6-1CF530940FE9}" srcOrd="3" destOrd="0" presId="urn:microsoft.com/office/officeart/2005/8/layout/radial4"/>
    <dgm:cxn modelId="{F79ABA94-616F-4253-BCE0-3AFD114E4AD3}" type="presParOf" srcId="{CF28DAD0-58BF-41DD-907A-E25EC73B18F8}" destId="{FFDBB2AA-7976-4716-968B-56013B216F72}" srcOrd="4" destOrd="0" presId="urn:microsoft.com/office/officeart/2005/8/layout/radial4"/>
    <dgm:cxn modelId="{0BFC86D4-697C-4B87-A893-5122A6B66B04}" type="presParOf" srcId="{CF28DAD0-58BF-41DD-907A-E25EC73B18F8}" destId="{12C4B9E0-7704-4068-A83E-76D377054FC0}" srcOrd="5" destOrd="0" presId="urn:microsoft.com/office/officeart/2005/8/layout/radial4"/>
    <dgm:cxn modelId="{6450DE5D-C777-47E1-B982-5B5C5684E97C}" type="presParOf" srcId="{CF28DAD0-58BF-41DD-907A-E25EC73B18F8}" destId="{1E381CF9-538E-4558-ABAA-257E84DE55B5}" srcOrd="6" destOrd="0" presId="urn:microsoft.com/office/officeart/2005/8/layout/radial4"/>
    <dgm:cxn modelId="{598F5C43-EC14-4099-8CD2-3C63253CDAB1}" type="presParOf" srcId="{CF28DAD0-58BF-41DD-907A-E25EC73B18F8}" destId="{2DE003C4-FD22-4B5B-B8C4-4C85E26AF0ED}" srcOrd="7" destOrd="0" presId="urn:microsoft.com/office/officeart/2005/8/layout/radial4"/>
    <dgm:cxn modelId="{47178936-9AB1-485E-8ADD-C803B9A064D9}" type="presParOf" srcId="{CF28DAD0-58BF-41DD-907A-E25EC73B18F8}" destId="{B3950753-0292-4129-8960-EC3CE27AEB34}" srcOrd="8" destOrd="0" presId="urn:microsoft.com/office/officeart/2005/8/layout/radial4"/>
    <dgm:cxn modelId="{45668D72-5DD4-481D-A4CE-72ED346C7745}" type="presParOf" srcId="{CF28DAD0-58BF-41DD-907A-E25EC73B18F8}" destId="{BC7F89AB-313F-47DD-B3F1-FB7484E9C86F}" srcOrd="9" destOrd="0" presId="urn:microsoft.com/office/officeart/2005/8/layout/radial4"/>
    <dgm:cxn modelId="{8011E006-8F55-4664-8086-94937C3BED30}" type="presParOf" srcId="{CF28DAD0-58BF-41DD-907A-E25EC73B18F8}" destId="{4EFA8D70-FA90-49F5-A59D-80709340E904}" srcOrd="10" destOrd="0" presId="urn:microsoft.com/office/officeart/2005/8/layout/radial4"/>
    <dgm:cxn modelId="{7D01EB6C-6F60-4674-9A05-9724EEA54B38}" type="presParOf" srcId="{CF28DAD0-58BF-41DD-907A-E25EC73B18F8}" destId="{5B19CC6F-4682-44DE-A35C-9FAFB0BD8DAF}" srcOrd="11" destOrd="0" presId="urn:microsoft.com/office/officeart/2005/8/layout/radial4"/>
    <dgm:cxn modelId="{48E9D685-AB61-4015-ADCF-A73F4027DF9E}" type="presParOf" srcId="{CF28DAD0-58BF-41DD-907A-E25EC73B18F8}" destId="{F01EE0EC-E75C-413B-B563-DE0FAD35EA6B}" srcOrd="12" destOrd="0" presId="urn:microsoft.com/office/officeart/2005/8/layout/radial4"/>
    <dgm:cxn modelId="{BE3F4E71-4EB6-4AFE-8E6B-00F3B5E02E4B}" type="presParOf" srcId="{CF28DAD0-58BF-41DD-907A-E25EC73B18F8}" destId="{D55397C5-9043-49C8-A6B0-2A48DC317CA8}" srcOrd="13" destOrd="0" presId="urn:microsoft.com/office/officeart/2005/8/layout/radial4"/>
    <dgm:cxn modelId="{B70982A9-E73E-4D20-8C41-B72BC0591659}" type="presParOf" srcId="{CF28DAD0-58BF-41DD-907A-E25EC73B18F8}" destId="{E39A0ECB-2A42-4D28-8220-993F7082DD09}" srcOrd="14" destOrd="0" presId="urn:microsoft.com/office/officeart/2005/8/layout/radial4"/>
    <dgm:cxn modelId="{25B9082A-17CF-4C3D-B667-9F903A9E00B4}" type="presParOf" srcId="{CF28DAD0-58BF-41DD-907A-E25EC73B18F8}" destId="{A108F7D7-788F-43FA-98E1-DCE39C1B3033}" srcOrd="15" destOrd="0" presId="urn:microsoft.com/office/officeart/2005/8/layout/radial4"/>
    <dgm:cxn modelId="{6825EF9B-A4DE-40BA-AF6E-C53AF49F732E}" type="presParOf" srcId="{CF28DAD0-58BF-41DD-907A-E25EC73B18F8}" destId="{623C3998-4880-4053-B004-60B0D0733D51}" srcOrd="16" destOrd="0" presId="urn:microsoft.com/office/officeart/2005/8/layout/radial4"/>
  </dgm:cxnLst>
  <dgm:bg/>
  <dgm:whole>
    <a:ln w="28575">
      <a:solidFill>
        <a:schemeClr val="bg1">
          <a:lumMod val="85000"/>
        </a:schemeClr>
      </a:solidFill>
      <a:prstDash val="dash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E3A47-8D79-4D3A-B483-81BB86FEDFB9}">
      <dsp:nvSpPr>
        <dsp:cNvPr id="0" name=""/>
        <dsp:cNvSpPr/>
      </dsp:nvSpPr>
      <dsp:spPr>
        <a:xfrm>
          <a:off x="4758793" y="3466145"/>
          <a:ext cx="2117269" cy="211726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none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21 414,2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68860" y="3776212"/>
        <a:ext cx="1497135" cy="1497135"/>
      </dsp:txXfrm>
    </dsp:sp>
    <dsp:sp modelId="{0A444229-C1C6-437F-B233-75EA1B4919C4}">
      <dsp:nvSpPr>
        <dsp:cNvPr id="0" name=""/>
        <dsp:cNvSpPr/>
      </dsp:nvSpPr>
      <dsp:spPr>
        <a:xfrm rot="10800000">
          <a:off x="1785346" y="422306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3048F1-8887-45E9-8A6B-724E5EDE4B33}">
      <dsp:nvSpPr>
        <dsp:cNvPr id="0" name=""/>
        <dsp:cNvSpPr/>
      </dsp:nvSpPr>
      <dsp:spPr>
        <a:xfrm>
          <a:off x="703636" y="3800785"/>
          <a:ext cx="2163419" cy="14479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7 120,2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6046" y="3843195"/>
        <a:ext cx="2078599" cy="1363168"/>
      </dsp:txXfrm>
    </dsp:sp>
    <dsp:sp modelId="{151BB28D-67F1-47E4-BDD6-1CF530940FE9}">
      <dsp:nvSpPr>
        <dsp:cNvPr id="0" name=""/>
        <dsp:cNvSpPr/>
      </dsp:nvSpPr>
      <dsp:spPr>
        <a:xfrm rot="12342857">
          <a:off x="2045513" y="3083201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050478"/>
                <a:satOff val="-1461"/>
                <a:lumOff val="-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50478"/>
                <a:satOff val="-1461"/>
                <a:lumOff val="-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50478"/>
                <a:satOff val="-1461"/>
                <a:lumOff val="-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FDBB2AA-7976-4716-968B-56013B216F72}">
      <dsp:nvSpPr>
        <dsp:cNvPr id="0" name=""/>
        <dsp:cNvSpPr/>
      </dsp:nvSpPr>
      <dsp:spPr>
        <a:xfrm>
          <a:off x="1443603" y="2182490"/>
          <a:ext cx="1482088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050478"/>
                <a:satOff val="-1461"/>
                <a:lumOff val="-5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050478"/>
                <a:satOff val="-1461"/>
                <a:lumOff val="-5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050478"/>
                <a:satOff val="-1461"/>
                <a:lumOff val="-5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154,1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8330" y="2217217"/>
        <a:ext cx="1412634" cy="1116216"/>
      </dsp:txXfrm>
    </dsp:sp>
    <dsp:sp modelId="{12C4B9E0-7704-4068-A83E-76D377054FC0}">
      <dsp:nvSpPr>
        <dsp:cNvPr id="0" name=""/>
        <dsp:cNvSpPr/>
      </dsp:nvSpPr>
      <dsp:spPr>
        <a:xfrm rot="13885714">
          <a:off x="2774486" y="2169098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100956"/>
                <a:satOff val="-2922"/>
                <a:lumOff val="-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100956"/>
                <a:satOff val="-2922"/>
                <a:lumOff val="-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100956"/>
                <a:satOff val="-2922"/>
                <a:lumOff val="-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381CF9-538E-4558-ABAA-257E84DE55B5}">
      <dsp:nvSpPr>
        <dsp:cNvPr id="0" name=""/>
        <dsp:cNvSpPr/>
      </dsp:nvSpPr>
      <dsp:spPr>
        <a:xfrm>
          <a:off x="2287709" y="671444"/>
          <a:ext cx="2031513" cy="14018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100956"/>
                <a:satOff val="-2922"/>
                <a:lumOff val="-1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100956"/>
                <a:satOff val="-2922"/>
                <a:lumOff val="-1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100956"/>
                <a:satOff val="-2922"/>
                <a:lumOff val="-1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287,4</a:t>
          </a:r>
        </a:p>
      </dsp:txBody>
      <dsp:txXfrm>
        <a:off x="2328768" y="712503"/>
        <a:ext cx="1949395" cy="1319736"/>
      </dsp:txXfrm>
    </dsp:sp>
    <dsp:sp modelId="{2DE003C4-FD22-4B5B-B8C4-4C85E26AF0ED}">
      <dsp:nvSpPr>
        <dsp:cNvPr id="0" name=""/>
        <dsp:cNvSpPr/>
      </dsp:nvSpPr>
      <dsp:spPr>
        <a:xfrm rot="15428571">
          <a:off x="3827883" y="166180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151433"/>
                <a:satOff val="-4383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151433"/>
                <a:satOff val="-4383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151433"/>
                <a:satOff val="-4383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950753-0292-4129-8960-EC3CE27AEB34}">
      <dsp:nvSpPr>
        <dsp:cNvPr id="0" name=""/>
        <dsp:cNvSpPr/>
      </dsp:nvSpPr>
      <dsp:spPr>
        <a:xfrm>
          <a:off x="4094571" y="956"/>
          <a:ext cx="1651268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151433"/>
                <a:satOff val="-4383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151433"/>
                <a:satOff val="-4383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151433"/>
                <a:satOff val="-4383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3 840,3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9298" y="35683"/>
        <a:ext cx="1581814" cy="1116216"/>
      </dsp:txXfrm>
    </dsp:sp>
    <dsp:sp modelId="{BC7F89AB-313F-47DD-B3F1-FB7484E9C86F}">
      <dsp:nvSpPr>
        <dsp:cNvPr id="0" name=""/>
        <dsp:cNvSpPr/>
      </dsp:nvSpPr>
      <dsp:spPr>
        <a:xfrm rot="16971429">
          <a:off x="4997065" y="166180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201911"/>
                <a:satOff val="-5845"/>
                <a:lumOff val="-22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201911"/>
                <a:satOff val="-5845"/>
                <a:lumOff val="-22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201911"/>
                <a:satOff val="-5845"/>
                <a:lumOff val="-22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FA8D70-FA90-49F5-A59D-80709340E904}">
      <dsp:nvSpPr>
        <dsp:cNvPr id="0" name=""/>
        <dsp:cNvSpPr/>
      </dsp:nvSpPr>
      <dsp:spPr>
        <a:xfrm>
          <a:off x="5865073" y="956"/>
          <a:ext cx="1699155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201911"/>
                <a:satOff val="-5845"/>
                <a:lumOff val="-22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201911"/>
                <a:satOff val="-5845"/>
                <a:lumOff val="-22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201911"/>
                <a:satOff val="-5845"/>
                <a:lumOff val="-22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2 284,4</a:t>
          </a:r>
        </a:p>
      </dsp:txBody>
      <dsp:txXfrm>
        <a:off x="5899800" y="35683"/>
        <a:ext cx="1629701" cy="1116216"/>
      </dsp:txXfrm>
    </dsp:sp>
    <dsp:sp modelId="{5B19CC6F-4682-44DE-A35C-9FAFB0BD8DAF}">
      <dsp:nvSpPr>
        <dsp:cNvPr id="0" name=""/>
        <dsp:cNvSpPr/>
      </dsp:nvSpPr>
      <dsp:spPr>
        <a:xfrm rot="18514286">
          <a:off x="6050461" y="2169098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252389"/>
                <a:satOff val="-7306"/>
                <a:lumOff val="-28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52389"/>
                <a:satOff val="-7306"/>
                <a:lumOff val="-28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52389"/>
                <a:satOff val="-7306"/>
                <a:lumOff val="-28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01EE0EC-E75C-413B-B563-DE0FAD35EA6B}">
      <dsp:nvSpPr>
        <dsp:cNvPr id="0" name=""/>
        <dsp:cNvSpPr/>
      </dsp:nvSpPr>
      <dsp:spPr>
        <a:xfrm>
          <a:off x="7524325" y="779536"/>
          <a:ext cx="1614127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252389"/>
                <a:satOff val="-7306"/>
                <a:lumOff val="-28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252389"/>
                <a:satOff val="-7306"/>
                <a:lumOff val="-28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252389"/>
                <a:satOff val="-7306"/>
                <a:lumOff val="-28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6 130,7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59052" y="814263"/>
        <a:ext cx="1544673" cy="1116216"/>
      </dsp:txXfrm>
    </dsp:sp>
    <dsp:sp modelId="{D55397C5-9043-49C8-A6B0-2A48DC317CA8}">
      <dsp:nvSpPr>
        <dsp:cNvPr id="0" name=""/>
        <dsp:cNvSpPr/>
      </dsp:nvSpPr>
      <dsp:spPr>
        <a:xfrm rot="20057143">
          <a:off x="6779434" y="3083201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302867"/>
                <a:satOff val="-8767"/>
                <a:lumOff val="-33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302867"/>
                <a:satOff val="-8767"/>
                <a:lumOff val="-33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302867"/>
                <a:satOff val="-8767"/>
                <a:lumOff val="-33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9A0ECB-2A42-4D28-8220-993F7082DD09}">
      <dsp:nvSpPr>
        <dsp:cNvPr id="0" name=""/>
        <dsp:cNvSpPr/>
      </dsp:nvSpPr>
      <dsp:spPr>
        <a:xfrm>
          <a:off x="8587239" y="2182490"/>
          <a:ext cx="1725936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302867"/>
                <a:satOff val="-8767"/>
                <a:lumOff val="-336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302867"/>
                <a:satOff val="-8767"/>
                <a:lumOff val="-336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302867"/>
                <a:satOff val="-8767"/>
                <a:lumOff val="-336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592,1</a:t>
          </a:r>
        </a:p>
      </dsp:txBody>
      <dsp:txXfrm>
        <a:off x="8621966" y="2217217"/>
        <a:ext cx="1656482" cy="1116216"/>
      </dsp:txXfrm>
    </dsp:sp>
    <dsp:sp modelId="{A108F7D7-788F-43FA-98E1-DCE39C1B3033}">
      <dsp:nvSpPr>
        <dsp:cNvPr id="0" name=""/>
        <dsp:cNvSpPr/>
      </dsp:nvSpPr>
      <dsp:spPr>
        <a:xfrm>
          <a:off x="7039602" y="422306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3C3998-4880-4053-B004-60B0D0733D51}">
      <dsp:nvSpPr>
        <dsp:cNvPr id="0" name=""/>
        <dsp:cNvSpPr/>
      </dsp:nvSpPr>
      <dsp:spPr>
        <a:xfrm>
          <a:off x="9028803" y="3931944"/>
          <a:ext cx="1641413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1 005,0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63530" y="3966671"/>
        <a:ext cx="1571959" cy="1116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848A5-FBFE-4FFD-BC05-37A4006DAE98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1ADE1-971C-4FB5-BACD-6C407ED96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2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9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0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4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4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5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1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2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9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556A-B809-4BD5-9FF1-51036B9B5290}" type="datetimeFigureOut">
              <a:rPr lang="ru-RU" smtClean="0"/>
              <a:t>28.12.2022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8904" y="426720"/>
            <a:ext cx="10132193" cy="34163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</a:t>
            </a:r>
            <a:r>
              <a:rPr lang="ru-RU" sz="5400" b="1" dirty="0" err="1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Мелегежского</a:t>
            </a:r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2023 год и на плановый период 2024 и 2025 годов</a:t>
            </a:r>
            <a:endParaRPr lang="ru-RU" sz="5400" b="1" dirty="0">
              <a:solidFill>
                <a:srgbClr val="6AA343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11406" y="3750949"/>
            <a:ext cx="4947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  <a:endParaRPr lang="ru-RU" sz="32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1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839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272877"/>
              </p:ext>
            </p:extLst>
          </p:nvPr>
        </p:nvGraphicFramePr>
        <p:xfrm>
          <a:off x="607424" y="1636373"/>
          <a:ext cx="4905285" cy="1764030"/>
        </p:xfrm>
        <a:graphic>
          <a:graphicData uri="http://schemas.openxmlformats.org/drawingml/2006/table">
            <a:tbl>
              <a:tblPr/>
              <a:tblGrid>
                <a:gridCol w="246200"/>
                <a:gridCol w="1898468"/>
                <a:gridCol w="914400"/>
                <a:gridCol w="931817"/>
                <a:gridCol w="914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10 889,2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11 098,4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11 297,1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3 644,2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3 035,8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2 815,4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14 691,0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12 459,4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4292388" y="1297819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16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3527200"/>
              </p:ext>
            </p:extLst>
          </p:nvPr>
        </p:nvGraphicFramePr>
        <p:xfrm>
          <a:off x="4110446" y="840323"/>
          <a:ext cx="7389223" cy="556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617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345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839462"/>
              </p:ext>
            </p:extLst>
          </p:nvPr>
        </p:nvGraphicFramePr>
        <p:xfrm>
          <a:off x="1486988" y="1412965"/>
          <a:ext cx="9218025" cy="4935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9430445" y="1074411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16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2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05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9"/>
          <p:cNvSpPr txBox="1"/>
          <p:nvPr/>
        </p:nvSpPr>
        <p:spPr>
          <a:xfrm>
            <a:off x="10310011" y="845812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16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47349949"/>
              </p:ext>
            </p:extLst>
          </p:nvPr>
        </p:nvGraphicFramePr>
        <p:xfrm>
          <a:off x="321987" y="1184366"/>
          <a:ext cx="11373853" cy="5584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78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90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 МУНИЦИПАЛЬНЫМ ПРОГРАММАМ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313033" y="1348948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16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733888"/>
              </p:ext>
            </p:extLst>
          </p:nvPr>
        </p:nvGraphicFramePr>
        <p:xfrm>
          <a:off x="557349" y="1687502"/>
          <a:ext cx="11068593" cy="4548522"/>
        </p:xfrm>
        <a:graphic>
          <a:graphicData uri="http://schemas.openxmlformats.org/drawingml/2006/table">
            <a:tbl>
              <a:tblPr/>
              <a:tblGrid>
                <a:gridCol w="426720"/>
                <a:gridCol w="6433767"/>
                <a:gridCol w="1402702"/>
                <a:gridCol w="1402702"/>
                <a:gridCol w="1402702"/>
              </a:tblGrid>
              <a:tr h="1813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программы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организации досуга и обеспечение жителей поселения услугами организации культуры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5 442,6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4 547,9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4 697,9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4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эффективного выполнения органами местного самоуправления своих полномочий на территории Мелегежского сельского поселения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2 883,5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696,9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503,7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4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устойчивого функционирования и развития коммунальной и инженерной инфраструктуры в Мелегежском сельском поселении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9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ремонт автомобильных дорог общего пользования местного значения в Мелегежском сельском поселении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2 713,0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2 994,3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2 994,3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5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Доплаты к пенсиям, дополнительное пенсионное обеспечение в рамках непрограммных расходов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592,1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578,2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578,2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государственных (муниципальных) органов в рамках непрограммных расходов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6 581,0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5 754,5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5 574,9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первичного воинского учета на территориях, где отсутствуют военные комиссариаты в рамках непрограммных расходов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159,3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муниципальных функций, связанных с муниципальным управлением  в рамках непрограммных расходов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1 124,7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780,6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1 060,7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0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муниципальным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программам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19 691,0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15 711,7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15 609,7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19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1060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ОБЩЕСТВЕННО-ЗНАЧИМЫХ ОБЪЕКТАХ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8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904" y="653143"/>
            <a:ext cx="10132193" cy="92333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5400" b="1" dirty="0">
              <a:solidFill>
                <a:srgbClr val="6AA343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808618" y="4167973"/>
            <a:ext cx="6069874" cy="2478627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b="1" dirty="0" smtClean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573 </a:t>
            </a:r>
            <a:r>
              <a:rPr lang="ru-RU" sz="2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r>
              <a:rPr lang="ru-RU" sz="2000" baseline="30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b="1" dirty="0" smtClean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1 004 </a:t>
            </a:r>
            <a:r>
              <a:rPr lang="ru-RU" sz="2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</a:t>
            </a:r>
            <a:r>
              <a:rPr lang="ru-RU" sz="2000" b="1" dirty="0" err="1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Мелегежского</a:t>
            </a: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сельского поселения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населенных пунктов,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поселения – дер. </a:t>
            </a:r>
            <a:r>
              <a:rPr lang="ru-RU" sz="2000" dirty="0" err="1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Мелегежская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Горка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1555" y="1184366"/>
            <a:ext cx="11268891" cy="2280881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033" y="4017919"/>
            <a:ext cx="11242413" cy="240527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 федеральные, региональные и местные налоги и сборы. Зачисляются в федеральный, региональный (областной) или 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8984" y="3459100"/>
            <a:ext cx="3954031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2514" y="1493940"/>
            <a:ext cx="11129555" cy="346421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 </a:t>
            </a:r>
          </a:p>
          <a:p>
            <a:pPr algn="ctr">
              <a:lnSpc>
                <a:spcPct val="107000"/>
              </a:lnSpc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карманные деньги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деньги и отправляете его в магазин купить продукты по списку, который Вы ему дали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«добавляете» деньги для того, чтобы ваш ребёнок купил себе книгу 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010" y="946915"/>
            <a:ext cx="6688562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 smtClean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8780" y="5187719"/>
            <a:ext cx="8474442" cy="52322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год, следующий за текущим финансовым годом (2022 год)</a:t>
            </a:r>
          </a:p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два финансовых года, следующие за очередным финансовым годом (2023 и 2024 годы)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514" y="5940501"/>
            <a:ext cx="11129555" cy="646331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предельные объёмы денежных средств в соответствующем финансовом году на исполнение бюджетных обязательств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3519" y="526703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2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245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БЮДЖЕТНОГО ПРОЦЕССА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7644" y="1184366"/>
            <a:ext cx="10668001" cy="5186035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проекта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комитет финансов администрации Тихвинского района.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рассматривается депутатами на постоянных комиссиях и заседаниях совета депутатов Тихвинского района;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 бюджета проводятся публичные слушания;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размещается на сайте Тихвинского района в сети Интернет в разделе «Открытый бюджет Тихвинского района».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на очередной финансовый год и на плановый период утверждается в двух чтениях на заседаниях совета депутатов Тихвинского района: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 принимается решение о принятии (за основу) проекта бюджета, утверждаются основные характеристики бюджета – доходы, расходы и дефицит;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втором чтении принимается решение об утверждении бюджета.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контролируется контрольно-счётной палатой Тихвинского района и органами муниципального финансового контроля Тихвинского района.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200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ОСНОВНЫХ ПАРАМЕТРОВ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448585"/>
              </p:ext>
            </p:extLst>
          </p:nvPr>
        </p:nvGraphicFramePr>
        <p:xfrm>
          <a:off x="1865812" y="1062225"/>
          <a:ext cx="8460378" cy="5399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9058999" y="757535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16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514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337431"/>
              </p:ext>
            </p:extLst>
          </p:nvPr>
        </p:nvGraphicFramePr>
        <p:xfrm>
          <a:off x="1441270" y="1291044"/>
          <a:ext cx="9309461" cy="4761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9459593" y="970429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16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2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120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105920"/>
              </p:ext>
            </p:extLst>
          </p:nvPr>
        </p:nvGraphicFramePr>
        <p:xfrm>
          <a:off x="426720" y="1506832"/>
          <a:ext cx="4394200" cy="2200275"/>
        </p:xfrm>
        <a:graphic>
          <a:graphicData uri="http://schemas.openxmlformats.org/drawingml/2006/table">
            <a:tbl>
              <a:tblPr/>
              <a:tblGrid>
                <a:gridCol w="231503"/>
                <a:gridCol w="1611086"/>
                <a:gridCol w="853440"/>
                <a:gridCol w="853440"/>
                <a:gridCol w="84473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(НДФЛ)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1 826,60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1 826,60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1 826,60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госпошлина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2 930,10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2 951,40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2 973,10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3537764" y="1168278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16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048639"/>
              </p:ext>
            </p:extLst>
          </p:nvPr>
        </p:nvGraphicFramePr>
        <p:xfrm>
          <a:off x="2603863" y="988368"/>
          <a:ext cx="8831471" cy="5467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873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3"/>
            <a:ext cx="7530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</a:t>
            </a:r>
            <a:endParaRPr lang="ru-RU" sz="24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6720" y="0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95944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64631"/>
              </p:ext>
            </p:extLst>
          </p:nvPr>
        </p:nvGraphicFramePr>
        <p:xfrm>
          <a:off x="426720" y="1625622"/>
          <a:ext cx="4646204" cy="2181225"/>
        </p:xfrm>
        <a:graphic>
          <a:graphicData uri="http://schemas.openxmlformats.org/drawingml/2006/table">
            <a:tbl>
              <a:tblPr/>
              <a:tblGrid>
                <a:gridCol w="230959"/>
                <a:gridCol w="1689462"/>
                <a:gridCol w="879566"/>
                <a:gridCol w="923109"/>
                <a:gridCol w="92310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2025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земли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имущества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6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имущества, находящегося в собственности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9"/>
          <p:cNvSpPr txBox="1"/>
          <p:nvPr/>
        </p:nvSpPr>
        <p:spPr>
          <a:xfrm>
            <a:off x="3872919" y="1287068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16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382488"/>
              </p:ext>
            </p:extLst>
          </p:nvPr>
        </p:nvGraphicFramePr>
        <p:xfrm>
          <a:off x="3187337" y="1193074"/>
          <a:ext cx="8072846" cy="545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92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3341</TotalTime>
  <Words>869</Words>
  <Application>Microsoft Office PowerPoint</Application>
  <PresentationFormat>Широкоэкранный</PresentationFormat>
  <Paragraphs>235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Sitka Text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Булавко</dc:creator>
  <cp:lastModifiedBy>Мария Булавко</cp:lastModifiedBy>
  <cp:revision>260</cp:revision>
  <dcterms:created xsi:type="dcterms:W3CDTF">2022-04-13T05:30:07Z</dcterms:created>
  <dcterms:modified xsi:type="dcterms:W3CDTF">2022-12-28T11:21:38Z</dcterms:modified>
</cp:coreProperties>
</file>