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CBEDE50-12AE-4A6C-A1EE-CB8DC9BEF1A7}">
          <p14:sldIdLst>
            <p14:sldId id="256"/>
            <p14:sldId id="258"/>
            <p14:sldId id="259"/>
            <p14:sldId id="260"/>
            <p14:sldId id="261"/>
            <p14:sldId id="262"/>
          </p14:sldIdLst>
        </p14:section>
        <p14:section name="Раздел без заголовка" id="{0A57A897-6319-4BFD-88C8-E311D19E2736}">
          <p14:sldIdLst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7BE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" y="63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50"/>
      <c:rotY val="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dPt>
            <c:idx val="0"/>
            <c:bubble3D val="0"/>
            <c:spPr>
              <a:solidFill>
                <a:schemeClr val="accent2">
                  <a:tint val="65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1DA-4501-A766-9C8BC38B5FE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1DA-4501-A766-9C8BC38B5FE3}"/>
              </c:ext>
            </c:extLst>
          </c:dPt>
          <c:dPt>
            <c:idx val="2"/>
            <c:bubble3D val="0"/>
            <c:spPr>
              <a:solidFill>
                <a:schemeClr val="accent2">
                  <a:shade val="65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01DA-4501-A766-9C8BC38B5FE3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расходы </c:v>
                </c:pt>
                <c:pt idx="1">
                  <c:v>доходы 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22484.400000000001</c:v>
                </c:pt>
                <c:pt idx="1">
                  <c:v>22044.1</c:v>
                </c:pt>
                <c:pt idx="2">
                  <c:v>440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5F-4275-B468-3F403F435B1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984526643471884"/>
          <c:y val="0.45165938266986616"/>
          <c:w val="0.22620124519318807"/>
          <c:h val="0.2628687694455342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sq" cmpd="sng" algn="ctr">
      <a:solidFill>
        <a:schemeClr val="bg1">
          <a:alpha val="67000"/>
        </a:schemeClr>
      </a:solidFill>
      <a:bevel/>
    </a:ln>
    <a:effectLst>
      <a:glow rad="63500">
        <a:srgbClr val="7BE3F1">
          <a:alpha val="47000"/>
        </a:srgbClr>
      </a:glow>
      <a:softEdge rad="304800"/>
    </a:effectLst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30A7-40A3-8C9E-296DA2C0F19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30A7-40A3-8C9E-296DA2C0F19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30A7-40A3-8C9E-296DA2C0F194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Расходы</c:v>
                </c:pt>
                <c:pt idx="1">
                  <c:v>доходы 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23246.9</c:v>
                </c:pt>
                <c:pt idx="1">
                  <c:v>21906.7</c:v>
                </c:pt>
                <c:pt idx="2">
                  <c:v>1340.2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E0-4B49-BA13-902E2AC98FC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372762173385047"/>
          <c:y val="0.38687380770713187"/>
          <c:w val="0.20627237826614958"/>
          <c:h val="0.294071526420723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2984.7</c:v>
                </c:pt>
                <c:pt idx="1">
                  <c:v>3116.7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E0-4360-936D-D5620E672A5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1004.2</c:v>
                </c:pt>
                <c:pt idx="1">
                  <c:v>1009.5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E0-4360-936D-D5620E672A5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E97AE580-9565-4742-A97E-FB6ECE4506A4}" type="CELLREF">
                      <a:rPr lang="en-US" smtClean="0"/>
                      <a:pPr/>
                      <a:t>[ССЫЛКА НА ЯЧЕЙКУ]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{E97AE580-9565-4742-A97E-FB6ECE4506A4}</c15:txfldGUID>
                      <c15:f>Лист1!$D$3</c15:f>
                      <c15:dlblFieldTableCache>
                        <c:ptCount val="1"/>
                        <c:pt idx="0">
                          <c:v>17917,9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3-1AE0-4360-936D-D5620E672A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17917.900000000001</c:v>
                </c:pt>
                <c:pt idx="1">
                  <c:v>17917.900000000001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E0-4360-936D-D5620E672A5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21879855"/>
        <c:axId val="321898159"/>
      </c:barChart>
      <c:catAx>
        <c:axId val="321879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1898159"/>
        <c:crosses val="autoZero"/>
        <c:auto val="1"/>
        <c:lblAlgn val="ctr"/>
        <c:lblOffset val="100"/>
        <c:noMultiLvlLbl val="0"/>
      </c:catAx>
      <c:valAx>
        <c:axId val="321898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18798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Муниципальная программа "Развите  культуры и спорта в Мелегежском сельском поселении "</c:v>
                </c:pt>
                <c:pt idx="1">
                  <c:v>Муниципальная программа  "Создание условий для эффективного выполнения органами местного самоуправления своих полномочий на территории Мелегежского сельского поселения"</c:v>
                </c:pt>
                <c:pt idx="2">
                  <c:v>Муниципальная программа "Обеспечение устойчивого функционирования и  развития коммунальной и инженерной инфраструктуры в Мелегежском сельском поселении "</c:v>
                </c:pt>
                <c:pt idx="3">
                  <c:v>МП "Содержание и ремонт автомобильных дорог общего пользования местного значения в Мелегежском сельском поселении"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7433</c:v>
                </c:pt>
                <c:pt idx="1">
                  <c:v>2811.3</c:v>
                </c:pt>
                <c:pt idx="2">
                  <c:v>1441.8</c:v>
                </c:pt>
                <c:pt idx="3">
                  <c:v>2843.8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B8-4F44-B11A-C1D630F58DE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Муниципальная программа "Развите  культуры и спорта в Мелегежском сельском поселении "</c:v>
                </c:pt>
                <c:pt idx="1">
                  <c:v>Муниципальная программа  "Создание условий для эффективного выполнения органами местного самоуправления своих полномочий на территории Мелегежского сельского поселения"</c:v>
                </c:pt>
                <c:pt idx="2">
                  <c:v>Муниципальная программа "Обеспечение устойчивого функционирования и  развития коммунальной и инженерной инфраструктуры в Мелегежском сельском поселении "</c:v>
                </c:pt>
                <c:pt idx="3">
                  <c:v>МП "Содержание и ремонт автомобильных дорог общего пользования местного значения в Мелегежском сельском поселении"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7411.6</c:v>
                </c:pt>
                <c:pt idx="1">
                  <c:v>2611</c:v>
                </c:pt>
                <c:pt idx="2">
                  <c:v>1441.8</c:v>
                </c:pt>
                <c:pt idx="3">
                  <c:v>2843.8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B8-4F44-B11A-C1D630F58DE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98746271"/>
        <c:axId val="498747103"/>
      </c:barChart>
      <c:catAx>
        <c:axId val="4987462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8747103"/>
        <c:crosses val="autoZero"/>
        <c:auto val="1"/>
        <c:lblAlgn val="ctr"/>
        <c:lblOffset val="100"/>
        <c:noMultiLvlLbl val="0"/>
      </c:catAx>
      <c:valAx>
        <c:axId val="498747103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8746271"/>
        <c:crosses val="autoZero"/>
        <c:crossBetween val="between"/>
      </c:valAx>
      <c:spPr>
        <a:solidFill>
          <a:schemeClr val="tx2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tx2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cap="none" dirty="0" smtClean="0">
                <a:solidFill>
                  <a:schemeClr val="bg2">
                    <a:lumMod val="75000"/>
                  </a:schemeClr>
                </a:solidFill>
              </a:rPr>
              <a:t>ОТЧЕТ ОБ ИСПОЛНЕНИИ БЮДЖЕТА </a:t>
            </a:r>
            <a:br>
              <a:rPr lang="ru-RU" cap="none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cap="none" dirty="0" smtClean="0">
                <a:solidFill>
                  <a:schemeClr val="bg2">
                    <a:lumMod val="75000"/>
                  </a:schemeClr>
                </a:solidFill>
              </a:rPr>
              <a:t>МЕЛЕГЕЖСКОГО СЕЛЬСКОГО ПОСЕЛЕНИЯ</a:t>
            </a:r>
            <a:endParaRPr lang="ru-RU" cap="none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2022 год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20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780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13"/>
          </p:nvPr>
        </p:nvSpPr>
        <p:spPr>
          <a:xfrm rot="20976379">
            <a:off x="5548669" y="3262532"/>
            <a:ext cx="6278247" cy="295681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Площадь территории – 573 км2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Численность населения –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1004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человек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В состав Мелегежского сельского поселения входят: 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13 населенных пунктов, </a:t>
            </a:r>
          </a:p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центр поселения – дер.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Мелегежская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Горка</a:t>
            </a:r>
          </a:p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8576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7528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2"/>
                </a:solidFill>
              </a:rPr>
              <a:t>Основные понятия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5" y="1397000"/>
            <a:ext cx="10236826" cy="2247899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– поступающие в бюджет денежные средства.</a:t>
            </a:r>
          </a:p>
          <a:p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– выплачиваемые из бюджета денежные средства на исполнение бюджетных обязательств.</a:t>
            </a:r>
          </a:p>
          <a:p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Профицит бюджета – превышение доходов бюджета над его расходами.</a:t>
            </a:r>
          </a:p>
          <a:p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Дефицит бюджета – превышение расходов бюджета над его доходами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2336800" y="3644899"/>
            <a:ext cx="8940800" cy="2667001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Налоговые доходы предусматриваются налоговым законодательством Российской Федерации, подразделяются на федеральные, региональные и местные налоги и сборы. Зачисляются в федеральный, региональный (областной) или местный бюджеты на основании нормативов (процентов) отчислений.</a:t>
            </a:r>
          </a:p>
          <a:p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Неналоговые доходы: доходы от использования муниципального имущества; доходы от платных услуг, оказываемых муниципальными учреждениями; штрафы; платежи при пользовании природными ресурсами; доходы от продажи муниципального имущества; иные неналоговые доходы.</a:t>
            </a:r>
          </a:p>
          <a:p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Безвозмездные поступления: дотации, субвенции, субсидии, иные межбюджетные трансферты из других бюджетов, безвозмездные поступления от юридических и физических лиц, в том числе добровольные пожертвования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5724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657" y="431799"/>
            <a:ext cx="9571444" cy="850901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2"/>
                </a:solidFill>
              </a:rPr>
              <a:t>Основные понятия</a:t>
            </a:r>
            <a:br>
              <a:rPr lang="ru-RU" dirty="0">
                <a:solidFill>
                  <a:schemeClr val="bg2"/>
                </a:solidFill>
              </a:rPr>
            </a:b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78062" y="1282700"/>
            <a:ext cx="6200163" cy="4826000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Дотации – межбюджетные трансферты, предоставляемые на безвозмездной и безвозвратной основе без установления целей их использования.</a:t>
            </a:r>
          </a:p>
          <a:p>
            <a:r>
              <a:rPr lang="ru-RU" dirty="0">
                <a:solidFill>
                  <a:srgbClr val="0070C0"/>
                </a:solidFill>
              </a:rPr>
              <a:t>Субвенции – межбюджетные трансферты, предоставляемые из федерального и (или) областного бюджетов на исполнение переданных государственных полномочий.</a:t>
            </a:r>
          </a:p>
          <a:p>
            <a:r>
              <a:rPr lang="ru-RU" dirty="0">
                <a:solidFill>
                  <a:srgbClr val="0070C0"/>
                </a:solidFill>
              </a:rPr>
              <a:t>Субсидии – межбюджетные трансферты, предоставляемые из федерального и (или) областного бюджетов на </a:t>
            </a:r>
            <a:r>
              <a:rPr lang="ru-RU" dirty="0" err="1">
                <a:solidFill>
                  <a:srgbClr val="0070C0"/>
                </a:solidFill>
              </a:rPr>
              <a:t>софинансирование</a:t>
            </a:r>
            <a:r>
              <a:rPr lang="ru-RU" dirty="0">
                <a:solidFill>
                  <a:srgbClr val="0070C0"/>
                </a:solidFill>
              </a:rPr>
              <a:t> расходов местных бюджетов.</a:t>
            </a:r>
          </a:p>
          <a:p>
            <a:r>
              <a:rPr lang="ru-RU" dirty="0">
                <a:solidFill>
                  <a:srgbClr val="0070C0"/>
                </a:solidFill>
              </a:rPr>
              <a:t>Межбюджетные трансферты – средства, предоставляемые одним бюджетом бюджетной системы РФ другому бюджету бюджетной системы РФ.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1338806">
            <a:off x="73405" y="2479688"/>
            <a:ext cx="4806265" cy="3145774"/>
          </a:xfrm>
        </p:spPr>
        <p:txBody>
          <a:bodyPr/>
          <a:lstStyle/>
          <a:p>
            <a:r>
              <a:rPr lang="ru-RU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Безвозмездные поступления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55" y="2316022"/>
            <a:ext cx="2992846" cy="38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06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Основные показатели исполнения бюджета, тысяч рублей</a:t>
            </a:r>
            <a:b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endParaRPr lang="ru-R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План 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52458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Факт 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754838820"/>
              </p:ext>
            </p:extLst>
          </p:nvPr>
        </p:nvGraphicFramePr>
        <p:xfrm>
          <a:off x="6106824" y="3217333"/>
          <a:ext cx="5171401" cy="2963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Объект 1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62350728"/>
              </p:ext>
            </p:extLst>
          </p:nvPr>
        </p:nvGraphicFramePr>
        <p:xfrm>
          <a:off x="677333" y="3217333"/>
          <a:ext cx="5105400" cy="3183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61978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13775" y="609600"/>
            <a:ext cx="10364450" cy="11176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Исполнение бюджета по доходам, </a:t>
            </a:r>
            <a:b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endParaRPr lang="ru-R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0736953"/>
              </p:ext>
            </p:extLst>
          </p:nvPr>
        </p:nvGraphicFramePr>
        <p:xfrm>
          <a:off x="914400" y="1981200"/>
          <a:ext cx="103632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913774" y="1303867"/>
            <a:ext cx="9940493" cy="677333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тысяч рублей</a:t>
            </a:r>
          </a:p>
        </p:txBody>
      </p:sp>
    </p:spTree>
    <p:extLst>
      <p:ext uri="{BB962C8B-B14F-4D97-AF65-F5344CB8AC3E}">
        <p14:creationId xmlns:p14="http://schemas.microsoft.com/office/powerpoint/2010/main" val="4227782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32"/>
          <p:cNvSpPr>
            <a:spLocks noGrp="1"/>
          </p:cNvSpPr>
          <p:nvPr>
            <p:ph type="title"/>
          </p:nvPr>
        </p:nvSpPr>
        <p:spPr>
          <a:xfrm>
            <a:off x="913775" y="298146"/>
            <a:ext cx="10364451" cy="119156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Исполнение бюджета по расходам</a:t>
            </a:r>
            <a:r>
              <a:rPr lang="ru-RU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тысяч рублей</a:t>
            </a:r>
            <a:r>
              <a:rPr lang="ru-RU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ru-RU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endParaRPr lang="ru-RU" sz="2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4" name="Объект 33"/>
          <p:cNvSpPr>
            <a:spLocks noGrp="1"/>
          </p:cNvSpPr>
          <p:nvPr>
            <p:ph sz="quarter" idx="13"/>
          </p:nvPr>
        </p:nvSpPr>
        <p:spPr>
          <a:xfrm>
            <a:off x="2653049" y="3152144"/>
            <a:ext cx="6230906" cy="1315463"/>
          </a:xfrm>
        </p:spPr>
        <p:txBody>
          <a:bodyPr>
            <a:noAutofit/>
          </a:bodyPr>
          <a:lstStyle/>
          <a:p>
            <a:pPr marL="1371600" lvl="3" indent="0"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Расходы Всего </a:t>
            </a:r>
          </a:p>
          <a:p>
            <a:pPr marL="1371600" lvl="3" indent="0"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       22484,4</a:t>
            </a:r>
            <a:endParaRPr lang="ru-RU" sz="2000" dirty="0">
              <a:solidFill>
                <a:srgbClr val="0070C0"/>
              </a:solidFill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362815" y="937523"/>
            <a:ext cx="11829185" cy="5714796"/>
            <a:chOff x="480080" y="2000231"/>
            <a:chExt cx="11829185" cy="4960254"/>
          </a:xfrm>
        </p:grpSpPr>
        <p:sp>
          <p:nvSpPr>
            <p:cNvPr id="11" name="Овал 10"/>
            <p:cNvSpPr/>
            <p:nvPr/>
          </p:nvSpPr>
          <p:spPr>
            <a:xfrm>
              <a:off x="969109" y="2360065"/>
              <a:ext cx="3981473" cy="895783"/>
            </a:xfrm>
            <a:prstGeom prst="ellipse">
              <a:avLst/>
            </a:prstGeom>
            <a:ln>
              <a:solidFill>
                <a:srgbClr val="99FFCC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r>
                <a:rPr lang="ru-RU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Национальная оборона</a:t>
              </a:r>
            </a:p>
            <a:p>
              <a:pPr algn="ctr"/>
              <a:r>
                <a:rPr lang="ru-RU" sz="1600" dirty="0" smtClean="0">
                  <a:solidFill>
                    <a:srgbClr val="002060"/>
                  </a:solidFill>
                </a:rPr>
                <a:t>154,1</a:t>
              </a:r>
            </a:p>
            <a:p>
              <a:endParaRPr lang="ru-RU" dirty="0"/>
            </a:p>
          </p:txBody>
        </p:sp>
        <p:sp>
          <p:nvSpPr>
            <p:cNvPr id="12" name="Полилиния 11"/>
            <p:cNvSpPr/>
            <p:nvPr/>
          </p:nvSpPr>
          <p:spPr>
            <a:xfrm flipH="1">
              <a:off x="5316730" y="2230872"/>
              <a:ext cx="2106256" cy="720422"/>
            </a:xfrm>
            <a:custGeom>
              <a:avLst/>
              <a:gdLst>
                <a:gd name="connsiteX0" fmla="*/ 0 w 1195117"/>
                <a:gd name="connsiteY0" fmla="*/ 0 h 914494"/>
                <a:gd name="connsiteX1" fmla="*/ 1195117 w 1195117"/>
                <a:gd name="connsiteY1" fmla="*/ 0 h 914494"/>
                <a:gd name="connsiteX2" fmla="*/ 1195117 w 1195117"/>
                <a:gd name="connsiteY2" fmla="*/ 914494 h 914494"/>
                <a:gd name="connsiteX3" fmla="*/ 0 w 1195117"/>
                <a:gd name="connsiteY3" fmla="*/ 914494 h 914494"/>
                <a:gd name="connsiteX4" fmla="*/ 0 w 1195117"/>
                <a:gd name="connsiteY4" fmla="*/ 0 h 91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5117" h="914494">
                  <a:moveTo>
                    <a:pt x="0" y="0"/>
                  </a:moveTo>
                  <a:lnTo>
                    <a:pt x="1195117" y="0"/>
                  </a:lnTo>
                  <a:lnTo>
                    <a:pt x="1195117" y="914494"/>
                  </a:lnTo>
                  <a:lnTo>
                    <a:pt x="0" y="91449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rgbClr val="99FFCC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Социальная 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политика 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564,8</a:t>
              </a:r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7320140" y="2117675"/>
              <a:ext cx="4720511" cy="1633203"/>
            </a:xfrm>
            <a:custGeom>
              <a:avLst/>
              <a:gdLst>
                <a:gd name="connsiteX0" fmla="*/ 0 w 3436690"/>
                <a:gd name="connsiteY0" fmla="*/ 789953 h 1579905"/>
                <a:gd name="connsiteX1" fmla="*/ 1718345 w 3436690"/>
                <a:gd name="connsiteY1" fmla="*/ 0 h 1579905"/>
                <a:gd name="connsiteX2" fmla="*/ 3436690 w 3436690"/>
                <a:gd name="connsiteY2" fmla="*/ 789953 h 1579905"/>
                <a:gd name="connsiteX3" fmla="*/ 1718345 w 3436690"/>
                <a:gd name="connsiteY3" fmla="*/ 1579906 h 1579905"/>
                <a:gd name="connsiteX4" fmla="*/ 0 w 3436690"/>
                <a:gd name="connsiteY4" fmla="*/ 789953 h 1579905"/>
                <a:gd name="connsiteX0" fmla="*/ 0 w 4706690"/>
                <a:gd name="connsiteY0" fmla="*/ 1502031 h 1759567"/>
                <a:gd name="connsiteX1" fmla="*/ 2988345 w 4706690"/>
                <a:gd name="connsiteY1" fmla="*/ 17812 h 1759567"/>
                <a:gd name="connsiteX2" fmla="*/ 4706690 w 4706690"/>
                <a:gd name="connsiteY2" fmla="*/ 807765 h 1759567"/>
                <a:gd name="connsiteX3" fmla="*/ 2988345 w 4706690"/>
                <a:gd name="connsiteY3" fmla="*/ 1597718 h 1759567"/>
                <a:gd name="connsiteX4" fmla="*/ 0 w 4706690"/>
                <a:gd name="connsiteY4" fmla="*/ 1502031 h 1759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06690" h="1759567">
                  <a:moveTo>
                    <a:pt x="0" y="1502031"/>
                  </a:moveTo>
                  <a:cubicBezTo>
                    <a:pt x="0" y="1065752"/>
                    <a:pt x="2203897" y="133523"/>
                    <a:pt x="2988345" y="17812"/>
                  </a:cubicBezTo>
                  <a:cubicBezTo>
                    <a:pt x="3772793" y="-97899"/>
                    <a:pt x="4706690" y="371486"/>
                    <a:pt x="4706690" y="807765"/>
                  </a:cubicBezTo>
                  <a:cubicBezTo>
                    <a:pt x="4706690" y="1244044"/>
                    <a:pt x="3772793" y="1482007"/>
                    <a:pt x="2988345" y="1597718"/>
                  </a:cubicBezTo>
                  <a:cubicBezTo>
                    <a:pt x="2203897" y="1713429"/>
                    <a:pt x="0" y="1938310"/>
                    <a:pt x="0" y="1502031"/>
                  </a:cubicBezTo>
                  <a:close/>
                </a:path>
              </a:pathLst>
            </a:custGeom>
            <a:ln>
              <a:solidFill>
                <a:srgbClr val="99FFCC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4" name="Полилиния 13"/>
            <p:cNvSpPr>
              <a:spLocks/>
            </p:cNvSpPr>
            <p:nvPr/>
          </p:nvSpPr>
          <p:spPr>
            <a:xfrm>
              <a:off x="9129146" y="2346248"/>
              <a:ext cx="2734236" cy="1110726"/>
            </a:xfrm>
            <a:custGeom>
              <a:avLst/>
              <a:gdLst>
                <a:gd name="connsiteX0" fmla="*/ 0 w 977284"/>
                <a:gd name="connsiteY0" fmla="*/ 0 h 1003705"/>
                <a:gd name="connsiteX1" fmla="*/ 977284 w 977284"/>
                <a:gd name="connsiteY1" fmla="*/ 0 h 1003705"/>
                <a:gd name="connsiteX2" fmla="*/ 977284 w 977284"/>
                <a:gd name="connsiteY2" fmla="*/ 1003705 h 1003705"/>
                <a:gd name="connsiteX3" fmla="*/ 0 w 977284"/>
                <a:gd name="connsiteY3" fmla="*/ 1003705 h 1003705"/>
                <a:gd name="connsiteX4" fmla="*/ 0 w 977284"/>
                <a:gd name="connsiteY4" fmla="*/ 0 h 1003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7284" h="1003705">
                  <a:moveTo>
                    <a:pt x="0" y="0"/>
                  </a:moveTo>
                  <a:lnTo>
                    <a:pt x="977284" y="0"/>
                  </a:lnTo>
                  <a:lnTo>
                    <a:pt x="977284" y="1003705"/>
                  </a:lnTo>
                  <a:lnTo>
                    <a:pt x="0" y="100370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rgbClr val="99FFCC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Национальная экономика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/>
                <a:t>4882,5</a:t>
              </a:r>
              <a:endParaRPr lang="ru-RU" sz="2000" kern="1200" dirty="0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7527440" y="3773507"/>
              <a:ext cx="4781825" cy="1267018"/>
            </a:xfrm>
            <a:prstGeom prst="ellipse">
              <a:avLst/>
            </a:prstGeom>
            <a:ln>
              <a:solidFill>
                <a:srgbClr val="99FFCC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8152328" y="3892771"/>
              <a:ext cx="4076570" cy="999886"/>
            </a:xfrm>
            <a:custGeom>
              <a:avLst/>
              <a:gdLst>
                <a:gd name="connsiteX0" fmla="*/ 0 w 1581041"/>
                <a:gd name="connsiteY0" fmla="*/ 0 h 1072140"/>
                <a:gd name="connsiteX1" fmla="*/ 1581041 w 1581041"/>
                <a:gd name="connsiteY1" fmla="*/ 0 h 1072140"/>
                <a:gd name="connsiteX2" fmla="*/ 1581041 w 1581041"/>
                <a:gd name="connsiteY2" fmla="*/ 1072140 h 1072140"/>
                <a:gd name="connsiteX3" fmla="*/ 0 w 1581041"/>
                <a:gd name="connsiteY3" fmla="*/ 1072140 h 1072140"/>
                <a:gd name="connsiteX4" fmla="*/ 0 w 1581041"/>
                <a:gd name="connsiteY4" fmla="*/ 0 h 1072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1041" h="1072140">
                  <a:moveTo>
                    <a:pt x="0" y="0"/>
                  </a:moveTo>
                  <a:lnTo>
                    <a:pt x="1581041" y="0"/>
                  </a:lnTo>
                  <a:lnTo>
                    <a:pt x="1581041" y="1072140"/>
                  </a:lnTo>
                  <a:lnTo>
                    <a:pt x="0" y="107214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rgbClr val="99FFCC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0" i="0" u="none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Жилищно-коммунальное хозяйство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2012,9</a:t>
              </a:r>
              <a:endParaRPr lang="ru-RU" sz="1400" kern="1200" dirty="0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480080" y="4156377"/>
              <a:ext cx="3204021" cy="1528461"/>
            </a:xfrm>
            <a:prstGeom prst="ellipse">
              <a:avLst/>
            </a:prstGeom>
            <a:ln>
              <a:solidFill>
                <a:srgbClr val="99FFCC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8" name="Полилиния 17"/>
            <p:cNvSpPr/>
            <p:nvPr/>
          </p:nvSpPr>
          <p:spPr>
            <a:xfrm>
              <a:off x="6305171" y="5284413"/>
              <a:ext cx="4852100" cy="1062977"/>
            </a:xfrm>
            <a:custGeom>
              <a:avLst/>
              <a:gdLst>
                <a:gd name="connsiteX0" fmla="*/ 0 w 1705044"/>
                <a:gd name="connsiteY0" fmla="*/ 0 h 980894"/>
                <a:gd name="connsiteX1" fmla="*/ 1705044 w 1705044"/>
                <a:gd name="connsiteY1" fmla="*/ 0 h 980894"/>
                <a:gd name="connsiteX2" fmla="*/ 1705044 w 1705044"/>
                <a:gd name="connsiteY2" fmla="*/ 980894 h 980894"/>
                <a:gd name="connsiteX3" fmla="*/ 0 w 1705044"/>
                <a:gd name="connsiteY3" fmla="*/ 980894 h 980894"/>
                <a:gd name="connsiteX4" fmla="*/ 0 w 1705044"/>
                <a:gd name="connsiteY4" fmla="*/ 0 h 98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5044" h="980894">
                  <a:moveTo>
                    <a:pt x="0" y="0"/>
                  </a:moveTo>
                  <a:lnTo>
                    <a:pt x="1705044" y="0"/>
                  </a:lnTo>
                  <a:lnTo>
                    <a:pt x="1705044" y="980894"/>
                  </a:lnTo>
                  <a:lnTo>
                    <a:pt x="0" y="98089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rgbClr val="99FFCC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/>
                <a:t>Общегосударственные вопросы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/>
                <a:t>7186,9</a:t>
              </a:r>
              <a:endParaRPr lang="ru-RU" sz="1400" b="1" kern="1200" dirty="0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1663037" y="5537915"/>
              <a:ext cx="3004943" cy="772732"/>
            </a:xfrm>
            <a:custGeom>
              <a:avLst/>
              <a:gdLst>
                <a:gd name="connsiteX0" fmla="*/ 0 w 1705044"/>
                <a:gd name="connsiteY0" fmla="*/ 0 h 980894"/>
                <a:gd name="connsiteX1" fmla="*/ 1705044 w 1705044"/>
                <a:gd name="connsiteY1" fmla="*/ 0 h 980894"/>
                <a:gd name="connsiteX2" fmla="*/ 1705044 w 1705044"/>
                <a:gd name="connsiteY2" fmla="*/ 980894 h 980894"/>
                <a:gd name="connsiteX3" fmla="*/ 0 w 1705044"/>
                <a:gd name="connsiteY3" fmla="*/ 980894 h 980894"/>
                <a:gd name="connsiteX4" fmla="*/ 0 w 1705044"/>
                <a:gd name="connsiteY4" fmla="*/ 0 h 98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5044" h="980894">
                  <a:moveTo>
                    <a:pt x="0" y="0"/>
                  </a:moveTo>
                  <a:lnTo>
                    <a:pt x="1705044" y="0"/>
                  </a:lnTo>
                  <a:lnTo>
                    <a:pt x="1705044" y="980894"/>
                  </a:lnTo>
                  <a:lnTo>
                    <a:pt x="0" y="98089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rgbClr val="99FFCC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5104838" y="2000231"/>
              <a:ext cx="3847039" cy="1544702"/>
            </a:xfrm>
            <a:custGeom>
              <a:avLst/>
              <a:gdLst>
                <a:gd name="connsiteX0" fmla="*/ 0 w 2614818"/>
                <a:gd name="connsiteY0" fmla="*/ 673340 h 1346679"/>
                <a:gd name="connsiteX1" fmla="*/ 1307409 w 2614818"/>
                <a:gd name="connsiteY1" fmla="*/ 0 h 1346679"/>
                <a:gd name="connsiteX2" fmla="*/ 2614818 w 2614818"/>
                <a:gd name="connsiteY2" fmla="*/ 673340 h 1346679"/>
                <a:gd name="connsiteX3" fmla="*/ 1307409 w 2614818"/>
                <a:gd name="connsiteY3" fmla="*/ 1346680 h 1346679"/>
                <a:gd name="connsiteX4" fmla="*/ 0 w 2614818"/>
                <a:gd name="connsiteY4" fmla="*/ 673340 h 1346679"/>
                <a:gd name="connsiteX0" fmla="*/ 7512 w 2622330"/>
                <a:gd name="connsiteY0" fmla="*/ 673340 h 2345747"/>
                <a:gd name="connsiteX1" fmla="*/ 1314921 w 2622330"/>
                <a:gd name="connsiteY1" fmla="*/ 0 h 2345747"/>
                <a:gd name="connsiteX2" fmla="*/ 2622330 w 2622330"/>
                <a:gd name="connsiteY2" fmla="*/ 673340 h 2345747"/>
                <a:gd name="connsiteX3" fmla="*/ 959321 w 2622330"/>
                <a:gd name="connsiteY3" fmla="*/ 2345747 h 2345747"/>
                <a:gd name="connsiteX4" fmla="*/ 7512 w 2622330"/>
                <a:gd name="connsiteY4" fmla="*/ 673340 h 2345747"/>
                <a:gd name="connsiteX0" fmla="*/ 14237 w 2087188"/>
                <a:gd name="connsiteY0" fmla="*/ 690292 h 2345770"/>
                <a:gd name="connsiteX1" fmla="*/ 779779 w 2087188"/>
                <a:gd name="connsiteY1" fmla="*/ 19 h 2345770"/>
                <a:gd name="connsiteX2" fmla="*/ 2087188 w 2087188"/>
                <a:gd name="connsiteY2" fmla="*/ 673359 h 2345770"/>
                <a:gd name="connsiteX3" fmla="*/ 424179 w 2087188"/>
                <a:gd name="connsiteY3" fmla="*/ 2345766 h 2345770"/>
                <a:gd name="connsiteX4" fmla="*/ 14237 w 2087188"/>
                <a:gd name="connsiteY4" fmla="*/ 690292 h 2345770"/>
                <a:gd name="connsiteX0" fmla="*/ 17915 w 2378733"/>
                <a:gd name="connsiteY0" fmla="*/ 702955 h 2359710"/>
                <a:gd name="connsiteX1" fmla="*/ 783457 w 2378733"/>
                <a:gd name="connsiteY1" fmla="*/ 12682 h 2359710"/>
                <a:gd name="connsiteX2" fmla="*/ 2378733 w 2378733"/>
                <a:gd name="connsiteY2" fmla="*/ 415089 h 2359710"/>
                <a:gd name="connsiteX3" fmla="*/ 427857 w 2378733"/>
                <a:gd name="connsiteY3" fmla="*/ 2358429 h 2359710"/>
                <a:gd name="connsiteX4" fmla="*/ 17915 w 2378733"/>
                <a:gd name="connsiteY4" fmla="*/ 702955 h 235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33" h="2359710">
                  <a:moveTo>
                    <a:pt x="17915" y="702955"/>
                  </a:moveTo>
                  <a:cubicBezTo>
                    <a:pt x="77182" y="311997"/>
                    <a:pt x="389987" y="60660"/>
                    <a:pt x="783457" y="12682"/>
                  </a:cubicBezTo>
                  <a:cubicBezTo>
                    <a:pt x="1176927" y="-35296"/>
                    <a:pt x="2378733" y="43214"/>
                    <a:pt x="2378733" y="415089"/>
                  </a:cubicBezTo>
                  <a:cubicBezTo>
                    <a:pt x="2378733" y="786964"/>
                    <a:pt x="821327" y="2310451"/>
                    <a:pt x="427857" y="2358429"/>
                  </a:cubicBezTo>
                  <a:cubicBezTo>
                    <a:pt x="34387" y="2406407"/>
                    <a:pt x="-41352" y="1093913"/>
                    <a:pt x="17915" y="702955"/>
                  </a:cubicBezTo>
                  <a:close/>
                </a:path>
              </a:pathLst>
            </a:custGeom>
            <a:ln>
              <a:solidFill>
                <a:srgbClr val="99FFCC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2" name="Полилиния 21"/>
            <p:cNvSpPr/>
            <p:nvPr/>
          </p:nvSpPr>
          <p:spPr>
            <a:xfrm>
              <a:off x="790354" y="4526979"/>
              <a:ext cx="2567861" cy="513545"/>
            </a:xfrm>
            <a:custGeom>
              <a:avLst/>
              <a:gdLst>
                <a:gd name="connsiteX0" fmla="*/ 0 w 1581041"/>
                <a:gd name="connsiteY0" fmla="*/ 0 h 1072140"/>
                <a:gd name="connsiteX1" fmla="*/ 1581041 w 1581041"/>
                <a:gd name="connsiteY1" fmla="*/ 0 h 1072140"/>
                <a:gd name="connsiteX2" fmla="*/ 1581041 w 1581041"/>
                <a:gd name="connsiteY2" fmla="*/ 1072140 h 1072140"/>
                <a:gd name="connsiteX3" fmla="*/ 0 w 1581041"/>
                <a:gd name="connsiteY3" fmla="*/ 1072140 h 1072140"/>
                <a:gd name="connsiteX4" fmla="*/ 0 w 1581041"/>
                <a:gd name="connsiteY4" fmla="*/ 0 h 1072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1041" h="1072140">
                  <a:moveTo>
                    <a:pt x="0" y="0"/>
                  </a:moveTo>
                  <a:lnTo>
                    <a:pt x="1581041" y="0"/>
                  </a:lnTo>
                  <a:lnTo>
                    <a:pt x="1581041" y="1072140"/>
                  </a:lnTo>
                  <a:lnTo>
                    <a:pt x="0" y="107214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rgbClr val="99FFCC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Национальная безопасность и правоохранительная деятельность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/>
                <a:t>271,6</a:t>
              </a:r>
              <a:endParaRPr lang="ru-RU" sz="1400" kern="1200" dirty="0"/>
            </a:p>
          </p:txBody>
        </p:sp>
        <p:sp>
          <p:nvSpPr>
            <p:cNvPr id="23" name="Овал 22"/>
            <p:cNvSpPr/>
            <p:nvPr/>
          </p:nvSpPr>
          <p:spPr>
            <a:xfrm rot="2004626">
              <a:off x="3372771" y="4797821"/>
              <a:ext cx="2961586" cy="2162664"/>
            </a:xfrm>
            <a:custGeom>
              <a:avLst/>
              <a:gdLst>
                <a:gd name="connsiteX0" fmla="*/ 0 w 2502475"/>
                <a:gd name="connsiteY0" fmla="*/ 688458 h 1376915"/>
                <a:gd name="connsiteX1" fmla="*/ 1251238 w 2502475"/>
                <a:gd name="connsiteY1" fmla="*/ 0 h 1376915"/>
                <a:gd name="connsiteX2" fmla="*/ 2502476 w 2502475"/>
                <a:gd name="connsiteY2" fmla="*/ 688458 h 1376915"/>
                <a:gd name="connsiteX3" fmla="*/ 1251238 w 2502475"/>
                <a:gd name="connsiteY3" fmla="*/ 1376916 h 1376915"/>
                <a:gd name="connsiteX4" fmla="*/ 0 w 2502475"/>
                <a:gd name="connsiteY4" fmla="*/ 688458 h 1376915"/>
                <a:gd name="connsiteX0" fmla="*/ 0 w 2374027"/>
                <a:gd name="connsiteY0" fmla="*/ 842579 h 1547415"/>
                <a:gd name="connsiteX1" fmla="*/ 1251238 w 2374027"/>
                <a:gd name="connsiteY1" fmla="*/ 154121 h 1547415"/>
                <a:gd name="connsiteX2" fmla="*/ 2374027 w 2374027"/>
                <a:gd name="connsiteY2" fmla="*/ 217314 h 1547415"/>
                <a:gd name="connsiteX3" fmla="*/ 1251238 w 2374027"/>
                <a:gd name="connsiteY3" fmla="*/ 1531037 h 1547415"/>
                <a:gd name="connsiteX4" fmla="*/ 0 w 2374027"/>
                <a:gd name="connsiteY4" fmla="*/ 842579 h 1547415"/>
                <a:gd name="connsiteX0" fmla="*/ 179 w 2374206"/>
                <a:gd name="connsiteY0" fmla="*/ 842579 h 1948376"/>
                <a:gd name="connsiteX1" fmla="*/ 1251417 w 2374206"/>
                <a:gd name="connsiteY1" fmla="*/ 154121 h 1948376"/>
                <a:gd name="connsiteX2" fmla="*/ 2374206 w 2374206"/>
                <a:gd name="connsiteY2" fmla="*/ 217314 h 1948376"/>
                <a:gd name="connsiteX3" fmla="*/ 1338656 w 2374206"/>
                <a:gd name="connsiteY3" fmla="*/ 1940060 h 1948376"/>
                <a:gd name="connsiteX4" fmla="*/ 179 w 2374206"/>
                <a:gd name="connsiteY4" fmla="*/ 842579 h 1948376"/>
                <a:gd name="connsiteX0" fmla="*/ 671 w 2374698"/>
                <a:gd name="connsiteY0" fmla="*/ 842579 h 2135499"/>
                <a:gd name="connsiteX1" fmla="*/ 1251909 w 2374698"/>
                <a:gd name="connsiteY1" fmla="*/ 154121 h 2135499"/>
                <a:gd name="connsiteX2" fmla="*/ 2374698 w 2374698"/>
                <a:gd name="connsiteY2" fmla="*/ 217314 h 2135499"/>
                <a:gd name="connsiteX3" fmla="*/ 1422766 w 2374698"/>
                <a:gd name="connsiteY3" fmla="*/ 2128329 h 2135499"/>
                <a:gd name="connsiteX4" fmla="*/ 671 w 2374698"/>
                <a:gd name="connsiteY4" fmla="*/ 842579 h 2135499"/>
                <a:gd name="connsiteX0" fmla="*/ 980 w 2375007"/>
                <a:gd name="connsiteY0" fmla="*/ 842579 h 2313316"/>
                <a:gd name="connsiteX1" fmla="*/ 1252218 w 2375007"/>
                <a:gd name="connsiteY1" fmla="*/ 154121 h 2313316"/>
                <a:gd name="connsiteX2" fmla="*/ 2375007 w 2375007"/>
                <a:gd name="connsiteY2" fmla="*/ 217314 h 2313316"/>
                <a:gd name="connsiteX3" fmla="*/ 1459776 w 2375007"/>
                <a:gd name="connsiteY3" fmla="*/ 2306976 h 2313316"/>
                <a:gd name="connsiteX4" fmla="*/ 980 w 2375007"/>
                <a:gd name="connsiteY4" fmla="*/ 842579 h 231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5007" h="2313316">
                  <a:moveTo>
                    <a:pt x="980" y="842579"/>
                  </a:moveTo>
                  <a:cubicBezTo>
                    <a:pt x="-33613" y="483770"/>
                    <a:pt x="856547" y="258332"/>
                    <a:pt x="1252218" y="154121"/>
                  </a:cubicBezTo>
                  <a:cubicBezTo>
                    <a:pt x="1647889" y="49910"/>
                    <a:pt x="2375007" y="-162911"/>
                    <a:pt x="2375007" y="217314"/>
                  </a:cubicBezTo>
                  <a:cubicBezTo>
                    <a:pt x="2375007" y="597539"/>
                    <a:pt x="1855447" y="2202765"/>
                    <a:pt x="1459776" y="2306976"/>
                  </a:cubicBezTo>
                  <a:cubicBezTo>
                    <a:pt x="1064105" y="2411187"/>
                    <a:pt x="35573" y="1201388"/>
                    <a:pt x="980" y="842579"/>
                  </a:cubicBezTo>
                  <a:close/>
                </a:path>
              </a:pathLst>
            </a:custGeom>
            <a:ln>
              <a:solidFill>
                <a:srgbClr val="99FFCC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4" name="Полилиния 23"/>
            <p:cNvSpPr/>
            <p:nvPr/>
          </p:nvSpPr>
          <p:spPr>
            <a:xfrm>
              <a:off x="814853" y="3049042"/>
              <a:ext cx="2841037" cy="790702"/>
            </a:xfrm>
            <a:custGeom>
              <a:avLst/>
              <a:gdLst>
                <a:gd name="connsiteX0" fmla="*/ 0 w 1612042"/>
                <a:gd name="connsiteY0" fmla="*/ 0 h 1003705"/>
                <a:gd name="connsiteX1" fmla="*/ 1612042 w 1612042"/>
                <a:gd name="connsiteY1" fmla="*/ 0 h 1003705"/>
                <a:gd name="connsiteX2" fmla="*/ 1612042 w 1612042"/>
                <a:gd name="connsiteY2" fmla="*/ 1003705 h 1003705"/>
                <a:gd name="connsiteX3" fmla="*/ 0 w 1612042"/>
                <a:gd name="connsiteY3" fmla="*/ 1003705 h 1003705"/>
                <a:gd name="connsiteX4" fmla="*/ 0 w 1612042"/>
                <a:gd name="connsiteY4" fmla="*/ 0 h 1003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2042" h="1003705">
                  <a:moveTo>
                    <a:pt x="0" y="0"/>
                  </a:moveTo>
                  <a:lnTo>
                    <a:pt x="1612042" y="0"/>
                  </a:lnTo>
                  <a:lnTo>
                    <a:pt x="1612042" y="1003705"/>
                  </a:lnTo>
                  <a:lnTo>
                    <a:pt x="0" y="100370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rgbClr val="99FFCC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/>
            </a:p>
          </p:txBody>
        </p:sp>
        <p:sp>
          <p:nvSpPr>
            <p:cNvPr id="19" name="Овал 18"/>
            <p:cNvSpPr/>
            <p:nvPr/>
          </p:nvSpPr>
          <p:spPr>
            <a:xfrm rot="502588">
              <a:off x="5797553" y="5110107"/>
              <a:ext cx="5504361" cy="1305024"/>
            </a:xfrm>
            <a:custGeom>
              <a:avLst/>
              <a:gdLst>
                <a:gd name="connsiteX0" fmla="*/ 0 w 4408096"/>
                <a:gd name="connsiteY0" fmla="*/ 612084 h 1224168"/>
                <a:gd name="connsiteX1" fmla="*/ 2204048 w 4408096"/>
                <a:gd name="connsiteY1" fmla="*/ 0 h 1224168"/>
                <a:gd name="connsiteX2" fmla="*/ 4408096 w 4408096"/>
                <a:gd name="connsiteY2" fmla="*/ 612084 h 1224168"/>
                <a:gd name="connsiteX3" fmla="*/ 2204048 w 4408096"/>
                <a:gd name="connsiteY3" fmla="*/ 1224168 h 1224168"/>
                <a:gd name="connsiteX4" fmla="*/ 0 w 4408096"/>
                <a:gd name="connsiteY4" fmla="*/ 612084 h 1224168"/>
                <a:gd name="connsiteX0" fmla="*/ 1104 w 4409200"/>
                <a:gd name="connsiteY0" fmla="*/ 204425 h 816509"/>
                <a:gd name="connsiteX1" fmla="*/ 2442218 w 4409200"/>
                <a:gd name="connsiteY1" fmla="*/ 49541 h 816509"/>
                <a:gd name="connsiteX2" fmla="*/ 4409200 w 4409200"/>
                <a:gd name="connsiteY2" fmla="*/ 204425 h 816509"/>
                <a:gd name="connsiteX3" fmla="*/ 2205152 w 4409200"/>
                <a:gd name="connsiteY3" fmla="*/ 816509 h 816509"/>
                <a:gd name="connsiteX4" fmla="*/ 1104 w 4409200"/>
                <a:gd name="connsiteY4" fmla="*/ 204425 h 816509"/>
                <a:gd name="connsiteX0" fmla="*/ 691 w 4595053"/>
                <a:gd name="connsiteY0" fmla="*/ 10532 h 1998037"/>
                <a:gd name="connsiteX1" fmla="*/ 2628071 w 4595053"/>
                <a:gd name="connsiteY1" fmla="*/ 1176448 h 1998037"/>
                <a:gd name="connsiteX2" fmla="*/ 4595053 w 4595053"/>
                <a:gd name="connsiteY2" fmla="*/ 1331332 h 1998037"/>
                <a:gd name="connsiteX3" fmla="*/ 2391005 w 4595053"/>
                <a:gd name="connsiteY3" fmla="*/ 1943416 h 1998037"/>
                <a:gd name="connsiteX4" fmla="*/ 691 w 4595053"/>
                <a:gd name="connsiteY4" fmla="*/ 10532 h 1998037"/>
                <a:gd name="connsiteX0" fmla="*/ 628 w 4798190"/>
                <a:gd name="connsiteY0" fmla="*/ 42252 h 929553"/>
                <a:gd name="connsiteX1" fmla="*/ 2831208 w 4798190"/>
                <a:gd name="connsiteY1" fmla="*/ 158302 h 929553"/>
                <a:gd name="connsiteX2" fmla="*/ 4798190 w 4798190"/>
                <a:gd name="connsiteY2" fmla="*/ 313186 h 929553"/>
                <a:gd name="connsiteX3" fmla="*/ 2594142 w 4798190"/>
                <a:gd name="connsiteY3" fmla="*/ 925270 h 929553"/>
                <a:gd name="connsiteX4" fmla="*/ 628 w 4798190"/>
                <a:gd name="connsiteY4" fmla="*/ 42252 h 929553"/>
                <a:gd name="connsiteX0" fmla="*/ 87 w 4797649"/>
                <a:gd name="connsiteY0" fmla="*/ 282615 h 1169916"/>
                <a:gd name="connsiteX1" fmla="*/ 2508934 w 4797649"/>
                <a:gd name="connsiteY1" fmla="*/ 9199 h 1169916"/>
                <a:gd name="connsiteX2" fmla="*/ 4797649 w 4797649"/>
                <a:gd name="connsiteY2" fmla="*/ 553549 h 1169916"/>
                <a:gd name="connsiteX3" fmla="*/ 2593601 w 4797649"/>
                <a:gd name="connsiteY3" fmla="*/ 1165633 h 1169916"/>
                <a:gd name="connsiteX4" fmla="*/ 87 w 4797649"/>
                <a:gd name="connsiteY4" fmla="*/ 282615 h 1169916"/>
                <a:gd name="connsiteX0" fmla="*/ 88 w 5068584"/>
                <a:gd name="connsiteY0" fmla="*/ 279322 h 1164473"/>
                <a:gd name="connsiteX1" fmla="*/ 2508935 w 5068584"/>
                <a:gd name="connsiteY1" fmla="*/ 5906 h 1164473"/>
                <a:gd name="connsiteX2" fmla="*/ 5068584 w 5068584"/>
                <a:gd name="connsiteY2" fmla="*/ 482522 h 1164473"/>
                <a:gd name="connsiteX3" fmla="*/ 2593602 w 5068584"/>
                <a:gd name="connsiteY3" fmla="*/ 1162340 h 1164473"/>
                <a:gd name="connsiteX4" fmla="*/ 88 w 5068584"/>
                <a:gd name="connsiteY4" fmla="*/ 279322 h 1164473"/>
                <a:gd name="connsiteX0" fmla="*/ 88 w 5068953"/>
                <a:gd name="connsiteY0" fmla="*/ 279322 h 1202718"/>
                <a:gd name="connsiteX1" fmla="*/ 2508935 w 5068953"/>
                <a:gd name="connsiteY1" fmla="*/ 5906 h 1202718"/>
                <a:gd name="connsiteX2" fmla="*/ 5068584 w 5068953"/>
                <a:gd name="connsiteY2" fmla="*/ 482522 h 1202718"/>
                <a:gd name="connsiteX3" fmla="*/ 2697917 w 5068953"/>
                <a:gd name="connsiteY3" fmla="*/ 995848 h 1202718"/>
                <a:gd name="connsiteX4" fmla="*/ 2593602 w 5068953"/>
                <a:gd name="connsiteY4" fmla="*/ 1162340 h 1202718"/>
                <a:gd name="connsiteX5" fmla="*/ 88 w 5068953"/>
                <a:gd name="connsiteY5" fmla="*/ 279322 h 1202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68953" h="1202718">
                  <a:moveTo>
                    <a:pt x="88" y="279322"/>
                  </a:moveTo>
                  <a:cubicBezTo>
                    <a:pt x="-14023" y="86583"/>
                    <a:pt x="1664186" y="-27961"/>
                    <a:pt x="2508935" y="5906"/>
                  </a:cubicBezTo>
                  <a:cubicBezTo>
                    <a:pt x="3353684" y="39773"/>
                    <a:pt x="5037087" y="292132"/>
                    <a:pt x="5068584" y="482522"/>
                  </a:cubicBezTo>
                  <a:cubicBezTo>
                    <a:pt x="5100081" y="672912"/>
                    <a:pt x="3110414" y="882545"/>
                    <a:pt x="2697917" y="995848"/>
                  </a:cubicBezTo>
                  <a:cubicBezTo>
                    <a:pt x="2285420" y="1109151"/>
                    <a:pt x="3043240" y="1281761"/>
                    <a:pt x="2593602" y="1162340"/>
                  </a:cubicBezTo>
                  <a:cubicBezTo>
                    <a:pt x="2143964" y="1042919"/>
                    <a:pt x="14199" y="472061"/>
                    <a:pt x="88" y="279322"/>
                  </a:cubicBezTo>
                  <a:close/>
                </a:path>
              </a:pathLst>
            </a:custGeom>
            <a:ln>
              <a:solidFill>
                <a:srgbClr val="99FFCC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</p:grpSp>
      <p:sp>
        <p:nvSpPr>
          <p:cNvPr id="27" name="TextBox 26"/>
          <p:cNvSpPr txBox="1"/>
          <p:nvPr/>
        </p:nvSpPr>
        <p:spPr>
          <a:xfrm>
            <a:off x="4006875" y="5042660"/>
            <a:ext cx="2034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Культура, </a:t>
            </a:r>
            <a:r>
              <a:rPr lang="ru-RU" dirty="0" smtClean="0"/>
              <a:t>кинема</a:t>
            </a:r>
            <a:r>
              <a:rPr lang="ru-RU" i="1" dirty="0" smtClean="0"/>
              <a:t>то</a:t>
            </a:r>
            <a:r>
              <a:rPr lang="ru-RU" dirty="0" smtClean="0"/>
              <a:t>графия </a:t>
            </a:r>
          </a:p>
          <a:p>
            <a:r>
              <a:rPr lang="ru-RU" dirty="0" smtClean="0"/>
              <a:t>7411,6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405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13775" y="309093"/>
            <a:ext cx="10364450" cy="148107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Исполнение муниципальных программ, </a:t>
            </a:r>
            <a:r>
              <a:rPr lang="ru-RU" sz="2800" dirty="0" smtClean="0">
                <a:solidFill>
                  <a:srgbClr val="0070C0"/>
                </a:solidFill>
              </a:rPr>
              <a:t/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93630924"/>
              </p:ext>
            </p:extLst>
          </p:nvPr>
        </p:nvGraphicFramePr>
        <p:xfrm>
          <a:off x="760413" y="2768600"/>
          <a:ext cx="10517187" cy="302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1105123" y="1365160"/>
            <a:ext cx="9981753" cy="244699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rgbClr val="0070C0"/>
                </a:solidFill>
              </a:rPr>
              <a:t>тысяч рублей</a:t>
            </a:r>
          </a:p>
        </p:txBody>
      </p:sp>
    </p:spTree>
    <p:extLst>
      <p:ext uri="{BB962C8B-B14F-4D97-AF65-F5344CB8AC3E}">
        <p14:creationId xmlns:p14="http://schemas.microsoft.com/office/powerpoint/2010/main" val="1387245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1841" y="2542660"/>
            <a:ext cx="12193057" cy="1737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0458278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>
    <a:spDef>
      <a:spPr/>
      <a:bodyPr anchor="ctr" anchorCtr="0"/>
      <a:lstStyle/>
      <a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hemeClr val="accent1">
            <a:alpha val="50000"/>
            <a:hueOff val="0"/>
            <a:satOff val="0"/>
            <a:lumOff val="0"/>
            <a:alphaOff val="0"/>
          </a:schemeClr>
        </a:fillRef>
        <a:effectRef idx="0">
          <a:schemeClr val="accent1">
            <a:alpha val="50000"/>
            <a:hueOff val="0"/>
            <a:satOff val="0"/>
            <a:lumOff val="0"/>
            <a:alphaOff val="0"/>
          </a:schemeClr>
        </a:effectRef>
        <a:fontRef idx="minor">
          <a:schemeClr val="tx1"/>
        </a:fontRef>
      </a:style>
    </a:spDef>
  </a:objectDefaults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161</TotalTime>
  <Words>349</Words>
  <Application>Microsoft Office PowerPoint</Application>
  <PresentationFormat>Широкоэкранный</PresentationFormat>
  <Paragraphs>48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Times New Roman</vt:lpstr>
      <vt:lpstr>Tw Cen MT</vt:lpstr>
      <vt:lpstr>Капля</vt:lpstr>
      <vt:lpstr>ОТЧЕТ ОБ ИСПОЛНЕНИИ БЮДЖЕТА  МЕЛЕГЕЖСКОГО СЕЛЬСКОГО ПОСЕЛЕНИЯ</vt:lpstr>
      <vt:lpstr>Презентация PowerPoint</vt:lpstr>
      <vt:lpstr>Основные понятия</vt:lpstr>
      <vt:lpstr>Основные понятия </vt:lpstr>
      <vt:lpstr>Основные показатели исполнения бюджета, тысяч рублей </vt:lpstr>
      <vt:lpstr>Исполнение бюджета по доходам,  </vt:lpstr>
      <vt:lpstr>Исполнение бюджета по расходам,  тысяч рублей </vt:lpstr>
      <vt:lpstr>Исполнение муниципальных программ,  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ОБ ИСПОЛНЕНИИ БЮДЖЕТА  МЕЛЕГЕЖСКОГО СЕЛЬСКОГО ПОСЕЛЕНИЯ</dc:title>
  <dc:creator>Пользователь Windows</dc:creator>
  <cp:lastModifiedBy>Пользователь Windows</cp:lastModifiedBy>
  <cp:revision>28</cp:revision>
  <dcterms:created xsi:type="dcterms:W3CDTF">2023-07-21T06:06:30Z</dcterms:created>
  <dcterms:modified xsi:type="dcterms:W3CDTF">2023-07-21T09:21:01Z</dcterms:modified>
</cp:coreProperties>
</file>